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311" r:id="rId14"/>
    <p:sldId id="270" r:id="rId15"/>
    <p:sldId id="271" r:id="rId16"/>
    <p:sldId id="272" r:id="rId17"/>
    <p:sldId id="273" r:id="rId18"/>
    <p:sldId id="274" r:id="rId19"/>
    <p:sldId id="315" r:id="rId20"/>
    <p:sldId id="316" r:id="rId21"/>
    <p:sldId id="313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86" r:id="rId31"/>
    <p:sldId id="289" r:id="rId32"/>
    <p:sldId id="290" r:id="rId33"/>
    <p:sldId id="317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900"/>
    <a:srgbClr val="FF9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430" autoAdjust="0"/>
  </p:normalViewPr>
  <p:slideViewPr>
    <p:cSldViewPr>
      <p:cViewPr>
        <p:scale>
          <a:sx n="50" d="100"/>
          <a:sy n="50" d="100"/>
        </p:scale>
        <p:origin x="2371" y="7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 nach unten 2"/>
          <p:cNvSpPr/>
          <p:nvPr/>
        </p:nvSpPr>
        <p:spPr>
          <a:xfrm>
            <a:off x="1695728" y="5608687"/>
            <a:ext cx="504056" cy="576064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1701081" y="2967251"/>
            <a:ext cx="3598222" cy="576064"/>
            <a:chOff x="1702986" y="2915816"/>
            <a:chExt cx="3598222" cy="576064"/>
          </a:xfrm>
        </p:grpSpPr>
        <p:sp>
          <p:nvSpPr>
            <p:cNvPr id="2" name="Pfeil nach unten 1"/>
            <p:cNvSpPr/>
            <p:nvPr/>
          </p:nvSpPr>
          <p:spPr>
            <a:xfrm>
              <a:off x="1702986" y="2915816"/>
              <a:ext cx="504056" cy="576064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Pfeil nach unten 3"/>
            <p:cNvSpPr/>
            <p:nvPr/>
          </p:nvSpPr>
          <p:spPr>
            <a:xfrm>
              <a:off x="4797152" y="2915816"/>
              <a:ext cx="504056" cy="576064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Pfeil nach unten 4"/>
          <p:cNvSpPr/>
          <p:nvPr/>
        </p:nvSpPr>
        <p:spPr>
          <a:xfrm>
            <a:off x="4797152" y="5608687"/>
            <a:ext cx="504056" cy="576064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82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48637-FDE7-4E82-B849-F24D01E900E7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761C-83B9-450D-AD73-88648A5AF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7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761C-83B9-450D-AD73-88648A5AF5C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46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1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55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7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33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1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0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647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21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24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23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2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D5C8-E41E-4B39-9802-BA82830A7E0B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D249569-EB61-4DA8-9A66-5C3EBC91C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69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e-in-bw.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6477000" cy="1828800"/>
          </a:xfrm>
        </p:spPr>
        <p:txBody>
          <a:bodyPr>
            <a:noAutofit/>
          </a:bodyPr>
          <a:lstStyle/>
          <a:p>
            <a: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Das berufliche Schulwesen im </a:t>
            </a:r>
            <a:b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Rems-Murr-Kreis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38591" y="6098519"/>
            <a:ext cx="9066057" cy="976313"/>
          </a:xfrm>
          <a:noFill/>
        </p:spPr>
        <p:txBody>
          <a:bodyPr>
            <a:noAutofit/>
            <a:scene3d>
              <a:camera prst="orthographicFront">
                <a:rot lat="19499996" lon="0" rev="0"/>
              </a:camera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>
              <a:buNone/>
            </a:pPr>
            <a:r>
              <a:rPr lang="de-DE" sz="2800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Berufliches Schulzentrum Waiblingen</a:t>
            </a:r>
            <a:endParaRPr lang="de-DE" sz="2800" i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38" y="980728"/>
            <a:ext cx="5035095" cy="4885570"/>
          </a:xfrm>
          <a:prstGeom prst="rect">
            <a:avLst/>
          </a:prstGeom>
        </p:spPr>
      </p:pic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1" name="Rechteck 20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3" name="Gerade Verbindung 22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ogen 24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31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4" b="4897"/>
          <a:stretch/>
        </p:blipFill>
        <p:spPr>
          <a:xfrm>
            <a:off x="0" y="-1"/>
            <a:ext cx="9144000" cy="5966461"/>
          </a:xfrm>
          <a:prstGeom prst="rect">
            <a:avLst/>
          </a:prstGeom>
          <a:solidFill>
            <a:srgbClr val="00B0F0">
              <a:alpha val="0"/>
            </a:srgbClr>
          </a:solidFill>
        </p:spPr>
      </p:pic>
      <p:sp>
        <p:nvSpPr>
          <p:cNvPr id="24" name="Freihandform 23"/>
          <p:cNvSpPr/>
          <p:nvPr/>
        </p:nvSpPr>
        <p:spPr>
          <a:xfrm>
            <a:off x="741680" y="1275080"/>
            <a:ext cx="1991360" cy="2189480"/>
          </a:xfrm>
          <a:custGeom>
            <a:avLst/>
            <a:gdLst>
              <a:gd name="connsiteX0" fmla="*/ 223520 w 1991360"/>
              <a:gd name="connsiteY0" fmla="*/ 20320 h 2189480"/>
              <a:gd name="connsiteX1" fmla="*/ 172720 w 1991360"/>
              <a:gd name="connsiteY1" fmla="*/ 1417320 h 2189480"/>
              <a:gd name="connsiteX2" fmla="*/ 421640 w 1991360"/>
              <a:gd name="connsiteY2" fmla="*/ 1447800 h 2189480"/>
              <a:gd name="connsiteX3" fmla="*/ 391160 w 1991360"/>
              <a:gd name="connsiteY3" fmla="*/ 1518920 h 2189480"/>
              <a:gd name="connsiteX4" fmla="*/ 208280 w 1991360"/>
              <a:gd name="connsiteY4" fmla="*/ 1518920 h 2189480"/>
              <a:gd name="connsiteX5" fmla="*/ 177800 w 1991360"/>
              <a:gd name="connsiteY5" fmla="*/ 1579880 h 2189480"/>
              <a:gd name="connsiteX6" fmla="*/ 40640 w 1991360"/>
              <a:gd name="connsiteY6" fmla="*/ 1569720 h 2189480"/>
              <a:gd name="connsiteX7" fmla="*/ 0 w 1991360"/>
              <a:gd name="connsiteY7" fmla="*/ 2179320 h 2189480"/>
              <a:gd name="connsiteX8" fmla="*/ 462280 w 1991360"/>
              <a:gd name="connsiteY8" fmla="*/ 2189480 h 2189480"/>
              <a:gd name="connsiteX9" fmla="*/ 472440 w 1991360"/>
              <a:gd name="connsiteY9" fmla="*/ 1605280 h 2189480"/>
              <a:gd name="connsiteX10" fmla="*/ 508000 w 1991360"/>
              <a:gd name="connsiteY10" fmla="*/ 1600200 h 2189480"/>
              <a:gd name="connsiteX11" fmla="*/ 497840 w 1991360"/>
              <a:gd name="connsiteY11" fmla="*/ 1457960 h 2189480"/>
              <a:gd name="connsiteX12" fmla="*/ 604520 w 1991360"/>
              <a:gd name="connsiteY12" fmla="*/ 1457960 h 2189480"/>
              <a:gd name="connsiteX13" fmla="*/ 614680 w 1991360"/>
              <a:gd name="connsiteY13" fmla="*/ 1407160 h 2189480"/>
              <a:gd name="connsiteX14" fmla="*/ 640080 w 1991360"/>
              <a:gd name="connsiteY14" fmla="*/ 1407160 h 2189480"/>
              <a:gd name="connsiteX15" fmla="*/ 665480 w 1991360"/>
              <a:gd name="connsiteY15" fmla="*/ 797560 h 2189480"/>
              <a:gd name="connsiteX16" fmla="*/ 1000760 w 1991360"/>
              <a:gd name="connsiteY16" fmla="*/ 843280 h 2189480"/>
              <a:gd name="connsiteX17" fmla="*/ 995680 w 1991360"/>
              <a:gd name="connsiteY17" fmla="*/ 894080 h 2189480"/>
              <a:gd name="connsiteX18" fmla="*/ 1016000 w 1991360"/>
              <a:gd name="connsiteY18" fmla="*/ 960120 h 2189480"/>
              <a:gd name="connsiteX19" fmla="*/ 1051560 w 1991360"/>
              <a:gd name="connsiteY19" fmla="*/ 1000760 h 2189480"/>
              <a:gd name="connsiteX20" fmla="*/ 1107440 w 1991360"/>
              <a:gd name="connsiteY20" fmla="*/ 1056640 h 2189480"/>
              <a:gd name="connsiteX21" fmla="*/ 1178560 w 1991360"/>
              <a:gd name="connsiteY21" fmla="*/ 1071880 h 2189480"/>
              <a:gd name="connsiteX22" fmla="*/ 1239520 w 1991360"/>
              <a:gd name="connsiteY22" fmla="*/ 1071880 h 2189480"/>
              <a:gd name="connsiteX23" fmla="*/ 1295400 w 1991360"/>
              <a:gd name="connsiteY23" fmla="*/ 1071880 h 2189480"/>
              <a:gd name="connsiteX24" fmla="*/ 1371600 w 1991360"/>
              <a:gd name="connsiteY24" fmla="*/ 1005840 h 2189480"/>
              <a:gd name="connsiteX25" fmla="*/ 1412240 w 1991360"/>
              <a:gd name="connsiteY25" fmla="*/ 899160 h 2189480"/>
              <a:gd name="connsiteX26" fmla="*/ 1417320 w 1991360"/>
              <a:gd name="connsiteY26" fmla="*/ 868680 h 2189480"/>
              <a:gd name="connsiteX27" fmla="*/ 1478280 w 1991360"/>
              <a:gd name="connsiteY27" fmla="*/ 863600 h 2189480"/>
              <a:gd name="connsiteX28" fmla="*/ 1488440 w 1991360"/>
              <a:gd name="connsiteY28" fmla="*/ 675640 h 2189480"/>
              <a:gd name="connsiteX29" fmla="*/ 1762760 w 1991360"/>
              <a:gd name="connsiteY29" fmla="*/ 680720 h 2189480"/>
              <a:gd name="connsiteX30" fmla="*/ 1757680 w 1991360"/>
              <a:gd name="connsiteY30" fmla="*/ 944880 h 2189480"/>
              <a:gd name="connsiteX31" fmla="*/ 1971040 w 1991360"/>
              <a:gd name="connsiteY31" fmla="*/ 980440 h 2189480"/>
              <a:gd name="connsiteX32" fmla="*/ 1991360 w 1991360"/>
              <a:gd name="connsiteY32" fmla="*/ 238760 h 2189480"/>
              <a:gd name="connsiteX33" fmla="*/ 1778000 w 1991360"/>
              <a:gd name="connsiteY33" fmla="*/ 248920 h 2189480"/>
              <a:gd name="connsiteX34" fmla="*/ 1762760 w 1991360"/>
              <a:gd name="connsiteY34" fmla="*/ 467360 h 2189480"/>
              <a:gd name="connsiteX35" fmla="*/ 1574800 w 1991360"/>
              <a:gd name="connsiteY35" fmla="*/ 482600 h 2189480"/>
              <a:gd name="connsiteX36" fmla="*/ 1574800 w 1991360"/>
              <a:gd name="connsiteY36" fmla="*/ 238760 h 2189480"/>
              <a:gd name="connsiteX37" fmla="*/ 736600 w 1991360"/>
              <a:gd name="connsiteY37" fmla="*/ 203200 h 2189480"/>
              <a:gd name="connsiteX38" fmla="*/ 746760 w 1991360"/>
              <a:gd name="connsiteY38" fmla="*/ 86360 h 2189480"/>
              <a:gd name="connsiteX39" fmla="*/ 477520 w 1991360"/>
              <a:gd name="connsiteY39" fmla="*/ 60960 h 2189480"/>
              <a:gd name="connsiteX40" fmla="*/ 477520 w 1991360"/>
              <a:gd name="connsiteY40" fmla="*/ 0 h 2189480"/>
              <a:gd name="connsiteX41" fmla="*/ 223520 w 1991360"/>
              <a:gd name="connsiteY41" fmla="*/ 20320 h 218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91360" h="2189480">
                <a:moveTo>
                  <a:pt x="223520" y="20320"/>
                </a:moveTo>
                <a:lnTo>
                  <a:pt x="172720" y="1417320"/>
                </a:lnTo>
                <a:lnTo>
                  <a:pt x="421640" y="1447800"/>
                </a:lnTo>
                <a:lnTo>
                  <a:pt x="391160" y="1518920"/>
                </a:lnTo>
                <a:lnTo>
                  <a:pt x="208280" y="1518920"/>
                </a:lnTo>
                <a:lnTo>
                  <a:pt x="177800" y="1579880"/>
                </a:lnTo>
                <a:lnTo>
                  <a:pt x="40640" y="1569720"/>
                </a:lnTo>
                <a:lnTo>
                  <a:pt x="0" y="2179320"/>
                </a:lnTo>
                <a:lnTo>
                  <a:pt x="462280" y="2189480"/>
                </a:lnTo>
                <a:lnTo>
                  <a:pt x="472440" y="1605280"/>
                </a:lnTo>
                <a:lnTo>
                  <a:pt x="508000" y="1600200"/>
                </a:lnTo>
                <a:lnTo>
                  <a:pt x="497840" y="1457960"/>
                </a:lnTo>
                <a:lnTo>
                  <a:pt x="604520" y="1457960"/>
                </a:lnTo>
                <a:lnTo>
                  <a:pt x="614680" y="1407160"/>
                </a:lnTo>
                <a:lnTo>
                  <a:pt x="640080" y="1407160"/>
                </a:lnTo>
                <a:lnTo>
                  <a:pt x="665480" y="797560"/>
                </a:lnTo>
                <a:lnTo>
                  <a:pt x="1000760" y="843280"/>
                </a:lnTo>
                <a:lnTo>
                  <a:pt x="995680" y="894080"/>
                </a:lnTo>
                <a:lnTo>
                  <a:pt x="1016000" y="960120"/>
                </a:lnTo>
                <a:lnTo>
                  <a:pt x="1051560" y="1000760"/>
                </a:lnTo>
                <a:lnTo>
                  <a:pt x="1107440" y="1056640"/>
                </a:lnTo>
                <a:lnTo>
                  <a:pt x="1178560" y="1071880"/>
                </a:lnTo>
                <a:lnTo>
                  <a:pt x="1239520" y="1071880"/>
                </a:lnTo>
                <a:lnTo>
                  <a:pt x="1295400" y="1071880"/>
                </a:lnTo>
                <a:lnTo>
                  <a:pt x="1371600" y="1005840"/>
                </a:lnTo>
                <a:lnTo>
                  <a:pt x="1412240" y="899160"/>
                </a:lnTo>
                <a:lnTo>
                  <a:pt x="1417320" y="868680"/>
                </a:lnTo>
                <a:lnTo>
                  <a:pt x="1478280" y="863600"/>
                </a:lnTo>
                <a:lnTo>
                  <a:pt x="1488440" y="675640"/>
                </a:lnTo>
                <a:lnTo>
                  <a:pt x="1762760" y="680720"/>
                </a:lnTo>
                <a:cubicBezTo>
                  <a:pt x="1761067" y="768773"/>
                  <a:pt x="1759373" y="856827"/>
                  <a:pt x="1757680" y="944880"/>
                </a:cubicBezTo>
                <a:lnTo>
                  <a:pt x="1971040" y="980440"/>
                </a:lnTo>
                <a:lnTo>
                  <a:pt x="1991360" y="238760"/>
                </a:lnTo>
                <a:lnTo>
                  <a:pt x="1778000" y="248920"/>
                </a:lnTo>
                <a:lnTo>
                  <a:pt x="1762760" y="467360"/>
                </a:lnTo>
                <a:lnTo>
                  <a:pt x="1574800" y="482600"/>
                </a:lnTo>
                <a:lnTo>
                  <a:pt x="1574800" y="238760"/>
                </a:lnTo>
                <a:lnTo>
                  <a:pt x="736600" y="203200"/>
                </a:lnTo>
                <a:lnTo>
                  <a:pt x="746760" y="86360"/>
                </a:lnTo>
                <a:lnTo>
                  <a:pt x="477520" y="60960"/>
                </a:lnTo>
                <a:lnTo>
                  <a:pt x="477520" y="0"/>
                </a:lnTo>
                <a:lnTo>
                  <a:pt x="223520" y="2032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796136" y="-2"/>
            <a:ext cx="3343952" cy="5966461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5063115" y="39463"/>
            <a:ext cx="4076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Kaufmännische Schule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063114" y="1556792"/>
            <a:ext cx="4076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Profile:</a:t>
            </a:r>
            <a:endParaRPr lang="de-DE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Wirtschaft, </a:t>
            </a:r>
          </a:p>
          <a:p>
            <a:pPr algn="r"/>
            <a:r>
              <a:rPr lang="de-DE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Internationale Wirtschaft, </a:t>
            </a:r>
          </a:p>
          <a:p>
            <a:pPr algn="r"/>
            <a:r>
              <a:rPr lang="de-DE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Finanz-</a:t>
            </a:r>
            <a:r>
              <a:rPr lang="de-DE" sz="3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manangement</a:t>
            </a:r>
            <a:endParaRPr lang="de-DE" sz="36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4" b="4897"/>
          <a:stretch/>
        </p:blipFill>
        <p:spPr>
          <a:xfrm>
            <a:off x="0" y="-1"/>
            <a:ext cx="9144000" cy="5966461"/>
          </a:xfrm>
          <a:prstGeom prst="rect">
            <a:avLst/>
          </a:prstGeom>
          <a:solidFill>
            <a:srgbClr val="00B0F0">
              <a:alpha val="0"/>
            </a:srgbClr>
          </a:solidFill>
        </p:spPr>
      </p:pic>
      <p:sp>
        <p:nvSpPr>
          <p:cNvPr id="7" name="Rechteck 6"/>
          <p:cNvSpPr/>
          <p:nvPr/>
        </p:nvSpPr>
        <p:spPr>
          <a:xfrm>
            <a:off x="5796136" y="-2"/>
            <a:ext cx="3343952" cy="5966461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5063115" y="39463"/>
            <a:ext cx="4076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Maria-Merian-Schule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598866" y="1921039"/>
            <a:ext cx="1647825" cy="2343150"/>
          </a:xfrm>
          <a:custGeom>
            <a:avLst/>
            <a:gdLst>
              <a:gd name="connsiteX0" fmla="*/ 1152525 w 1647825"/>
              <a:gd name="connsiteY0" fmla="*/ 0 h 2343150"/>
              <a:gd name="connsiteX1" fmla="*/ 1143000 w 1647825"/>
              <a:gd name="connsiteY1" fmla="*/ 361950 h 2343150"/>
              <a:gd name="connsiteX2" fmla="*/ 1504950 w 1647825"/>
              <a:gd name="connsiteY2" fmla="*/ 323850 h 2343150"/>
              <a:gd name="connsiteX3" fmla="*/ 1485900 w 1647825"/>
              <a:gd name="connsiteY3" fmla="*/ 561975 h 2343150"/>
              <a:gd name="connsiteX4" fmla="*/ 895350 w 1647825"/>
              <a:gd name="connsiteY4" fmla="*/ 552450 h 2343150"/>
              <a:gd name="connsiteX5" fmla="*/ 866775 w 1647825"/>
              <a:gd name="connsiteY5" fmla="*/ 1066800 h 2343150"/>
              <a:gd name="connsiteX6" fmla="*/ 714375 w 1647825"/>
              <a:gd name="connsiteY6" fmla="*/ 1057275 h 2343150"/>
              <a:gd name="connsiteX7" fmla="*/ 704850 w 1647825"/>
              <a:gd name="connsiteY7" fmla="*/ 923925 h 2343150"/>
              <a:gd name="connsiteX8" fmla="*/ 57150 w 1647825"/>
              <a:gd name="connsiteY8" fmla="*/ 885825 h 2343150"/>
              <a:gd name="connsiteX9" fmla="*/ 0 w 1647825"/>
              <a:gd name="connsiteY9" fmla="*/ 2133600 h 2343150"/>
              <a:gd name="connsiteX10" fmla="*/ 647700 w 1647825"/>
              <a:gd name="connsiteY10" fmla="*/ 2124075 h 2343150"/>
              <a:gd name="connsiteX11" fmla="*/ 657225 w 1647825"/>
              <a:gd name="connsiteY11" fmla="*/ 2333625 h 2343150"/>
              <a:gd name="connsiteX12" fmla="*/ 1114425 w 1647825"/>
              <a:gd name="connsiteY12" fmla="*/ 2343150 h 2343150"/>
              <a:gd name="connsiteX13" fmla="*/ 1085850 w 1647825"/>
              <a:gd name="connsiteY13" fmla="*/ 2152650 h 2343150"/>
              <a:gd name="connsiteX14" fmla="*/ 1276350 w 1647825"/>
              <a:gd name="connsiteY14" fmla="*/ 1981200 h 2343150"/>
              <a:gd name="connsiteX15" fmla="*/ 1552575 w 1647825"/>
              <a:gd name="connsiteY15" fmla="*/ 2009775 h 2343150"/>
              <a:gd name="connsiteX16" fmla="*/ 1647825 w 1647825"/>
              <a:gd name="connsiteY16" fmla="*/ 57150 h 2343150"/>
              <a:gd name="connsiteX17" fmla="*/ 1152525 w 1647825"/>
              <a:gd name="connsiteY17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47825" h="2343150">
                <a:moveTo>
                  <a:pt x="1152525" y="0"/>
                </a:moveTo>
                <a:lnTo>
                  <a:pt x="1143000" y="361950"/>
                </a:lnTo>
                <a:lnTo>
                  <a:pt x="1504950" y="323850"/>
                </a:lnTo>
                <a:lnTo>
                  <a:pt x="1485900" y="561975"/>
                </a:lnTo>
                <a:lnTo>
                  <a:pt x="895350" y="552450"/>
                </a:lnTo>
                <a:lnTo>
                  <a:pt x="866775" y="1066800"/>
                </a:lnTo>
                <a:lnTo>
                  <a:pt x="714375" y="1057275"/>
                </a:lnTo>
                <a:lnTo>
                  <a:pt x="704850" y="923925"/>
                </a:lnTo>
                <a:lnTo>
                  <a:pt x="57150" y="885825"/>
                </a:lnTo>
                <a:lnTo>
                  <a:pt x="0" y="2133600"/>
                </a:lnTo>
                <a:lnTo>
                  <a:pt x="647700" y="2124075"/>
                </a:lnTo>
                <a:lnTo>
                  <a:pt x="657225" y="2333625"/>
                </a:lnTo>
                <a:lnTo>
                  <a:pt x="1114425" y="2343150"/>
                </a:lnTo>
                <a:lnTo>
                  <a:pt x="1085850" y="2152650"/>
                </a:lnTo>
                <a:lnTo>
                  <a:pt x="1276350" y="1981200"/>
                </a:lnTo>
                <a:lnTo>
                  <a:pt x="1552575" y="2009775"/>
                </a:lnTo>
                <a:lnTo>
                  <a:pt x="1647825" y="5715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4907280" y="1556792"/>
            <a:ext cx="423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Profile:</a:t>
            </a:r>
            <a:r>
              <a:rPr lang="de-DE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de-DE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 und Chemie,</a:t>
            </a:r>
          </a:p>
          <a:p>
            <a:pPr algn="r"/>
            <a:r>
              <a:rPr lang="de-DE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 und Pflege</a:t>
            </a:r>
          </a:p>
        </p:txBody>
      </p:sp>
    </p:spTree>
    <p:extLst>
      <p:ext uri="{BB962C8B-B14F-4D97-AF65-F5344CB8AC3E}">
        <p14:creationId xmlns:p14="http://schemas.microsoft.com/office/powerpoint/2010/main" val="9224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4" b="4897"/>
          <a:stretch/>
        </p:blipFill>
        <p:spPr>
          <a:xfrm>
            <a:off x="0" y="-1"/>
            <a:ext cx="9144000" cy="5966461"/>
          </a:xfrm>
          <a:prstGeom prst="rect">
            <a:avLst/>
          </a:prstGeom>
          <a:solidFill>
            <a:srgbClr val="00B0F0">
              <a:alpha val="0"/>
            </a:srgbClr>
          </a:solidFill>
        </p:spPr>
      </p:pic>
      <p:sp>
        <p:nvSpPr>
          <p:cNvPr id="9" name="Rechteck 8"/>
          <p:cNvSpPr/>
          <p:nvPr/>
        </p:nvSpPr>
        <p:spPr>
          <a:xfrm>
            <a:off x="5796136" y="-2"/>
            <a:ext cx="3343952" cy="5966461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/>
          <p:cNvSpPr/>
          <p:nvPr/>
        </p:nvSpPr>
        <p:spPr>
          <a:xfrm>
            <a:off x="2743200" y="1529080"/>
            <a:ext cx="1935480" cy="3393440"/>
          </a:xfrm>
          <a:custGeom>
            <a:avLst/>
            <a:gdLst>
              <a:gd name="connsiteX0" fmla="*/ 0 w 1935480"/>
              <a:gd name="connsiteY0" fmla="*/ 0 h 3393440"/>
              <a:gd name="connsiteX1" fmla="*/ 15240 w 1935480"/>
              <a:gd name="connsiteY1" fmla="*/ 375920 h 3393440"/>
              <a:gd name="connsiteX2" fmla="*/ 523240 w 1935480"/>
              <a:gd name="connsiteY2" fmla="*/ 431800 h 3393440"/>
              <a:gd name="connsiteX3" fmla="*/ 441960 w 1935480"/>
              <a:gd name="connsiteY3" fmla="*/ 2387600 h 3393440"/>
              <a:gd name="connsiteX4" fmla="*/ 640080 w 1935480"/>
              <a:gd name="connsiteY4" fmla="*/ 2413000 h 3393440"/>
              <a:gd name="connsiteX5" fmla="*/ 797560 w 1935480"/>
              <a:gd name="connsiteY5" fmla="*/ 2555240 h 3393440"/>
              <a:gd name="connsiteX6" fmla="*/ 792480 w 1935480"/>
              <a:gd name="connsiteY6" fmla="*/ 3357880 h 3393440"/>
              <a:gd name="connsiteX7" fmla="*/ 1163320 w 1935480"/>
              <a:gd name="connsiteY7" fmla="*/ 3393440 h 3393440"/>
              <a:gd name="connsiteX8" fmla="*/ 1203960 w 1935480"/>
              <a:gd name="connsiteY8" fmla="*/ 2976880 h 3393440"/>
              <a:gd name="connsiteX9" fmla="*/ 1386840 w 1935480"/>
              <a:gd name="connsiteY9" fmla="*/ 2987040 h 3393440"/>
              <a:gd name="connsiteX10" fmla="*/ 1371600 w 1935480"/>
              <a:gd name="connsiteY10" fmla="*/ 3185160 h 3393440"/>
              <a:gd name="connsiteX11" fmla="*/ 1869440 w 1935480"/>
              <a:gd name="connsiteY11" fmla="*/ 3210560 h 3393440"/>
              <a:gd name="connsiteX12" fmla="*/ 1935480 w 1935480"/>
              <a:gd name="connsiteY12" fmla="*/ 1442720 h 3393440"/>
              <a:gd name="connsiteX13" fmla="*/ 1493520 w 1935480"/>
              <a:gd name="connsiteY13" fmla="*/ 1422400 h 3393440"/>
              <a:gd name="connsiteX14" fmla="*/ 1463040 w 1935480"/>
              <a:gd name="connsiteY14" fmla="*/ 1584960 h 3393440"/>
              <a:gd name="connsiteX15" fmla="*/ 1143000 w 1935480"/>
              <a:gd name="connsiteY15" fmla="*/ 1569720 h 3393440"/>
              <a:gd name="connsiteX16" fmla="*/ 1148080 w 1935480"/>
              <a:gd name="connsiteY16" fmla="*/ 985520 h 3393440"/>
              <a:gd name="connsiteX17" fmla="*/ 584200 w 1935480"/>
              <a:gd name="connsiteY17" fmla="*/ 970280 h 3393440"/>
              <a:gd name="connsiteX18" fmla="*/ 604520 w 1935480"/>
              <a:gd name="connsiteY18" fmla="*/ 731520 h 3393440"/>
              <a:gd name="connsiteX19" fmla="*/ 1163320 w 1935480"/>
              <a:gd name="connsiteY19" fmla="*/ 741680 h 3393440"/>
              <a:gd name="connsiteX20" fmla="*/ 1178560 w 1935480"/>
              <a:gd name="connsiteY20" fmla="*/ 127000 h 3393440"/>
              <a:gd name="connsiteX21" fmla="*/ 574040 w 1935480"/>
              <a:gd name="connsiteY21" fmla="*/ 101600 h 3393440"/>
              <a:gd name="connsiteX22" fmla="*/ 533400 w 1935480"/>
              <a:gd name="connsiteY22" fmla="*/ 187960 h 3393440"/>
              <a:gd name="connsiteX23" fmla="*/ 411480 w 1935480"/>
              <a:gd name="connsiteY23" fmla="*/ 187960 h 3393440"/>
              <a:gd name="connsiteX24" fmla="*/ 391160 w 1935480"/>
              <a:gd name="connsiteY24" fmla="*/ 55880 h 3393440"/>
              <a:gd name="connsiteX25" fmla="*/ 0 w 1935480"/>
              <a:gd name="connsiteY25" fmla="*/ 0 h 33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35480" h="3393440">
                <a:moveTo>
                  <a:pt x="0" y="0"/>
                </a:moveTo>
                <a:lnTo>
                  <a:pt x="15240" y="375920"/>
                </a:lnTo>
                <a:lnTo>
                  <a:pt x="523240" y="431800"/>
                </a:lnTo>
                <a:lnTo>
                  <a:pt x="441960" y="2387600"/>
                </a:lnTo>
                <a:lnTo>
                  <a:pt x="640080" y="2413000"/>
                </a:lnTo>
                <a:lnTo>
                  <a:pt x="797560" y="2555240"/>
                </a:lnTo>
                <a:cubicBezTo>
                  <a:pt x="795867" y="2822787"/>
                  <a:pt x="794173" y="3090333"/>
                  <a:pt x="792480" y="3357880"/>
                </a:cubicBezTo>
                <a:lnTo>
                  <a:pt x="1163320" y="3393440"/>
                </a:lnTo>
                <a:lnTo>
                  <a:pt x="1203960" y="2976880"/>
                </a:lnTo>
                <a:lnTo>
                  <a:pt x="1386840" y="2987040"/>
                </a:lnTo>
                <a:lnTo>
                  <a:pt x="1371600" y="3185160"/>
                </a:lnTo>
                <a:lnTo>
                  <a:pt x="1869440" y="3210560"/>
                </a:lnTo>
                <a:lnTo>
                  <a:pt x="1935480" y="1442720"/>
                </a:lnTo>
                <a:lnTo>
                  <a:pt x="1493520" y="1422400"/>
                </a:lnTo>
                <a:lnTo>
                  <a:pt x="1463040" y="1584960"/>
                </a:lnTo>
                <a:lnTo>
                  <a:pt x="1143000" y="1569720"/>
                </a:lnTo>
                <a:cubicBezTo>
                  <a:pt x="1144693" y="1374987"/>
                  <a:pt x="1146387" y="1180253"/>
                  <a:pt x="1148080" y="985520"/>
                </a:cubicBezTo>
                <a:lnTo>
                  <a:pt x="584200" y="970280"/>
                </a:lnTo>
                <a:lnTo>
                  <a:pt x="604520" y="731520"/>
                </a:lnTo>
                <a:lnTo>
                  <a:pt x="1163320" y="741680"/>
                </a:lnTo>
                <a:lnTo>
                  <a:pt x="1178560" y="127000"/>
                </a:lnTo>
                <a:lnTo>
                  <a:pt x="574040" y="101600"/>
                </a:lnTo>
                <a:lnTo>
                  <a:pt x="533400" y="187960"/>
                </a:lnTo>
                <a:lnTo>
                  <a:pt x="411480" y="187960"/>
                </a:lnTo>
                <a:lnTo>
                  <a:pt x="39116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4468368" y="451104"/>
            <a:ext cx="1274064" cy="743712"/>
          </a:xfrm>
          <a:custGeom>
            <a:avLst/>
            <a:gdLst>
              <a:gd name="connsiteX0" fmla="*/ 30480 w 1274064"/>
              <a:gd name="connsiteY0" fmla="*/ 0 h 743712"/>
              <a:gd name="connsiteX1" fmla="*/ 0 w 1274064"/>
              <a:gd name="connsiteY1" fmla="*/ 676656 h 743712"/>
              <a:gd name="connsiteX2" fmla="*/ 1225296 w 1274064"/>
              <a:gd name="connsiteY2" fmla="*/ 743712 h 743712"/>
              <a:gd name="connsiteX3" fmla="*/ 1274064 w 1274064"/>
              <a:gd name="connsiteY3" fmla="*/ 60960 h 743712"/>
              <a:gd name="connsiteX4" fmla="*/ 30480 w 1274064"/>
              <a:gd name="connsiteY4" fmla="*/ 0 h 7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064" h="743712">
                <a:moveTo>
                  <a:pt x="30480" y="0"/>
                </a:moveTo>
                <a:lnTo>
                  <a:pt x="0" y="676656"/>
                </a:lnTo>
                <a:lnTo>
                  <a:pt x="1225296" y="743712"/>
                </a:lnTo>
                <a:lnTo>
                  <a:pt x="1274064" y="60960"/>
                </a:lnTo>
                <a:lnTo>
                  <a:pt x="30480" y="0"/>
                </a:lnTo>
                <a:close/>
              </a:path>
            </a:pathLst>
          </a:custGeom>
          <a:solidFill>
            <a:srgbClr val="92D050">
              <a:alpha val="4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4328160" y="1316736"/>
            <a:ext cx="1158240" cy="3712464"/>
          </a:xfrm>
          <a:custGeom>
            <a:avLst/>
            <a:gdLst>
              <a:gd name="connsiteX0" fmla="*/ 463296 w 1158240"/>
              <a:gd name="connsiteY0" fmla="*/ 6096 h 3712464"/>
              <a:gd name="connsiteX1" fmla="*/ 475488 w 1158240"/>
              <a:gd name="connsiteY1" fmla="*/ 249936 h 3712464"/>
              <a:gd name="connsiteX2" fmla="*/ 353568 w 1158240"/>
              <a:gd name="connsiteY2" fmla="*/ 274320 h 3712464"/>
              <a:gd name="connsiteX3" fmla="*/ 341376 w 1158240"/>
              <a:gd name="connsiteY3" fmla="*/ 164592 h 3712464"/>
              <a:gd name="connsiteX4" fmla="*/ 54864 w 1158240"/>
              <a:gd name="connsiteY4" fmla="*/ 158496 h 3712464"/>
              <a:gd name="connsiteX5" fmla="*/ 67056 w 1158240"/>
              <a:gd name="connsiteY5" fmla="*/ 542544 h 3712464"/>
              <a:gd name="connsiteX6" fmla="*/ 36576 w 1158240"/>
              <a:gd name="connsiteY6" fmla="*/ 713232 h 3712464"/>
              <a:gd name="connsiteX7" fmla="*/ 0 w 1158240"/>
              <a:gd name="connsiteY7" fmla="*/ 1505712 h 3712464"/>
              <a:gd name="connsiteX8" fmla="*/ 365760 w 1158240"/>
              <a:gd name="connsiteY8" fmla="*/ 1548384 h 3712464"/>
              <a:gd name="connsiteX9" fmla="*/ 298704 w 1158240"/>
              <a:gd name="connsiteY9" fmla="*/ 3700272 h 3712464"/>
              <a:gd name="connsiteX10" fmla="*/ 658368 w 1158240"/>
              <a:gd name="connsiteY10" fmla="*/ 3712464 h 3712464"/>
              <a:gd name="connsiteX11" fmla="*/ 707136 w 1158240"/>
              <a:gd name="connsiteY11" fmla="*/ 2048256 h 3712464"/>
              <a:gd name="connsiteX12" fmla="*/ 707136 w 1158240"/>
              <a:gd name="connsiteY12" fmla="*/ 1962912 h 3712464"/>
              <a:gd name="connsiteX13" fmla="*/ 841248 w 1158240"/>
              <a:gd name="connsiteY13" fmla="*/ 1975104 h 3712464"/>
              <a:gd name="connsiteX14" fmla="*/ 871728 w 1158240"/>
              <a:gd name="connsiteY14" fmla="*/ 1298448 h 3712464"/>
              <a:gd name="connsiteX15" fmla="*/ 993648 w 1158240"/>
              <a:gd name="connsiteY15" fmla="*/ 1286256 h 3712464"/>
              <a:gd name="connsiteX16" fmla="*/ 1018032 w 1158240"/>
              <a:gd name="connsiteY16" fmla="*/ 646176 h 3712464"/>
              <a:gd name="connsiteX17" fmla="*/ 1158240 w 1158240"/>
              <a:gd name="connsiteY17" fmla="*/ 609600 h 3712464"/>
              <a:gd name="connsiteX18" fmla="*/ 1152144 w 1158240"/>
              <a:gd name="connsiteY18" fmla="*/ 0 h 3712464"/>
              <a:gd name="connsiteX19" fmla="*/ 463296 w 1158240"/>
              <a:gd name="connsiteY19" fmla="*/ 6096 h 371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8240" h="3712464">
                <a:moveTo>
                  <a:pt x="463296" y="6096"/>
                </a:moveTo>
                <a:lnTo>
                  <a:pt x="475488" y="249936"/>
                </a:lnTo>
                <a:lnTo>
                  <a:pt x="353568" y="274320"/>
                </a:lnTo>
                <a:lnTo>
                  <a:pt x="341376" y="164592"/>
                </a:lnTo>
                <a:lnTo>
                  <a:pt x="54864" y="158496"/>
                </a:lnTo>
                <a:lnTo>
                  <a:pt x="67056" y="542544"/>
                </a:lnTo>
                <a:lnTo>
                  <a:pt x="36576" y="713232"/>
                </a:lnTo>
                <a:lnTo>
                  <a:pt x="0" y="1505712"/>
                </a:lnTo>
                <a:lnTo>
                  <a:pt x="365760" y="1548384"/>
                </a:lnTo>
                <a:lnTo>
                  <a:pt x="298704" y="3700272"/>
                </a:lnTo>
                <a:lnTo>
                  <a:pt x="658368" y="3712464"/>
                </a:lnTo>
                <a:lnTo>
                  <a:pt x="707136" y="2048256"/>
                </a:lnTo>
                <a:lnTo>
                  <a:pt x="707136" y="1962912"/>
                </a:lnTo>
                <a:lnTo>
                  <a:pt x="841248" y="1975104"/>
                </a:lnTo>
                <a:lnTo>
                  <a:pt x="871728" y="1298448"/>
                </a:lnTo>
                <a:lnTo>
                  <a:pt x="993648" y="1286256"/>
                </a:lnTo>
                <a:lnTo>
                  <a:pt x="1018032" y="646176"/>
                </a:lnTo>
                <a:lnTo>
                  <a:pt x="1158240" y="609600"/>
                </a:lnTo>
                <a:lnTo>
                  <a:pt x="1152144" y="0"/>
                </a:lnTo>
                <a:lnTo>
                  <a:pt x="463296" y="6096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4907280" y="1556792"/>
            <a:ext cx="423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Profile:</a:t>
            </a:r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Informations-technik,</a:t>
            </a:r>
          </a:p>
          <a:p>
            <a:pPr algn="r"/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Mechatronik,</a:t>
            </a:r>
          </a:p>
          <a:p>
            <a:pPr algn="r"/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und Management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063115" y="39463"/>
            <a:ext cx="4076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Gewerbliche Schule</a:t>
            </a:r>
          </a:p>
        </p:txBody>
      </p:sp>
    </p:spTree>
    <p:extLst>
      <p:ext uri="{BB962C8B-B14F-4D97-AF65-F5344CB8AC3E}">
        <p14:creationId xmlns:p14="http://schemas.microsoft.com/office/powerpoint/2010/main" val="23702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979712" y="335699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      Berufskolleg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4572000" y="4656038"/>
            <a:ext cx="407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meine Möglichkeiten?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2392337" y="805751"/>
            <a:ext cx="6185777" cy="2026219"/>
            <a:chOff x="2392337" y="689119"/>
            <a:chExt cx="6185777" cy="2026219"/>
          </a:xfrm>
        </p:grpSpPr>
        <p:sp>
          <p:nvSpPr>
            <p:cNvPr id="17" name="Textfeld 16"/>
            <p:cNvSpPr txBox="1"/>
            <p:nvPr/>
          </p:nvSpPr>
          <p:spPr>
            <a:xfrm>
              <a:off x="2402307" y="2192118"/>
              <a:ext cx="6175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Maria-Merian-Schule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392337" y="689119"/>
              <a:ext cx="6140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Gewerbliche Schule Waiblingen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392337" y="1235107"/>
              <a:ext cx="6175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 Schule Waiblingen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00616" y="802447"/>
            <a:ext cx="407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Soziales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107504" y="838999"/>
            <a:ext cx="8928992" cy="2517993"/>
            <a:chOff x="200616" y="685815"/>
            <a:chExt cx="8547848" cy="2517993"/>
          </a:xfrm>
        </p:grpSpPr>
        <p:cxnSp>
          <p:nvCxnSpPr>
            <p:cNvPr id="22" name="Gerade Verbindung 28"/>
            <p:cNvCxnSpPr/>
            <p:nvPr/>
          </p:nvCxnSpPr>
          <p:spPr>
            <a:xfrm>
              <a:off x="200616" y="3203808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"/>
            <p:cNvCxnSpPr/>
            <p:nvPr/>
          </p:nvCxnSpPr>
          <p:spPr>
            <a:xfrm>
              <a:off x="200616" y="1196752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9"/>
            <p:cNvCxnSpPr/>
            <p:nvPr/>
          </p:nvCxnSpPr>
          <p:spPr>
            <a:xfrm>
              <a:off x="200616" y="1700808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1"/>
            <p:cNvCxnSpPr/>
            <p:nvPr/>
          </p:nvCxnSpPr>
          <p:spPr>
            <a:xfrm>
              <a:off x="200616" y="685815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36" name="Rechteck 35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42" name="Gerade Verbindung 41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ogen 43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2239103" y="313492"/>
            <a:ext cx="690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ABITUR     FACHHOCHSCHULREIFE</a:t>
            </a:r>
          </a:p>
        </p:txBody>
      </p:sp>
      <p:sp>
        <p:nvSpPr>
          <p:cNvPr id="27" name="Ellipse 26"/>
          <p:cNvSpPr/>
          <p:nvPr/>
        </p:nvSpPr>
        <p:spPr>
          <a:xfrm>
            <a:off x="1763688" y="3212976"/>
            <a:ext cx="4559330" cy="85030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9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387116" y="3068753"/>
            <a:ext cx="8153847" cy="2678063"/>
            <a:chOff x="1387116" y="3068753"/>
            <a:chExt cx="8153847" cy="2678063"/>
          </a:xfrm>
        </p:grpSpPr>
        <p:sp>
          <p:nvSpPr>
            <p:cNvPr id="30" name="Textfeld 29"/>
            <p:cNvSpPr txBox="1"/>
            <p:nvPr/>
          </p:nvSpPr>
          <p:spPr>
            <a:xfrm>
              <a:off x="1387116" y="3068753"/>
              <a:ext cx="7629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Berufsbezogener Schwerpunkt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233737" y="3684713"/>
              <a:ext cx="7307226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60475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WG  (Wirtschaftsgymnasium) </a:t>
              </a:r>
            </a:p>
            <a:p>
              <a:pPr>
                <a:tabLst>
                  <a:tab pos="1260475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SGG (Sozial u. </a:t>
              </a:r>
              <a:r>
                <a:rPr lang="de-DE" sz="32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Gesundheitsw</a:t>
              </a: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de-DE" sz="32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Gym</a:t>
              </a: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   </a:t>
              </a:r>
            </a:p>
            <a:p>
              <a:pPr>
                <a:tabLst>
                  <a:tab pos="1260475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EG  (</a:t>
              </a:r>
              <a:r>
                <a:rPr lang="de-DE" sz="32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Ernährungswiss</a:t>
              </a: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Gymnasium)  </a:t>
              </a:r>
            </a:p>
            <a:p>
              <a:pPr>
                <a:tabLst>
                  <a:tab pos="1260475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TG  (Technisches Gymnasium)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581128"/>
            <a:ext cx="1923490" cy="133007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408" y="827099"/>
            <a:ext cx="13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Ziele: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402656" y="827099"/>
            <a:ext cx="7993880" cy="2083329"/>
            <a:chOff x="1402656" y="827099"/>
            <a:chExt cx="7993880" cy="2083329"/>
          </a:xfrm>
        </p:grpSpPr>
        <p:sp>
          <p:nvSpPr>
            <p:cNvPr id="27" name="Textfeld 26"/>
            <p:cNvSpPr txBox="1"/>
            <p:nvPr/>
          </p:nvSpPr>
          <p:spPr>
            <a:xfrm>
              <a:off x="1407044" y="827099"/>
              <a:ext cx="7629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Allgemeine Hochschulreife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402656" y="1340768"/>
              <a:ext cx="79938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1813" indent="-531813">
                <a:buFont typeface="Wingdings" pitchFamily="2" charset="2"/>
                <a:buChar char="à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gleiche Anforderungen an das Abitur </a:t>
              </a:r>
            </a:p>
            <a:p>
              <a:pPr>
                <a:tabLst>
                  <a:tab pos="531813" algn="l"/>
                </a:tabLst>
              </a:pPr>
              <a:r>
                <a:rPr lang="de-DE" sz="3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	</a:t>
              </a: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wie am allg. bildenden Gymnasium  </a:t>
              </a:r>
            </a:p>
            <a:p>
              <a:pPr marL="531813" indent="-531813"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	2 Fremdsprachen</a:t>
              </a:r>
              <a:endPara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534160" y="4005064"/>
            <a:ext cx="858177" cy="1440160"/>
            <a:chOff x="1534160" y="4005064"/>
            <a:chExt cx="858177" cy="1440160"/>
          </a:xfrm>
        </p:grpSpPr>
        <p:cxnSp>
          <p:nvCxnSpPr>
            <p:cNvPr id="7" name="Gerade Verbindung 6"/>
            <p:cNvCxnSpPr/>
            <p:nvPr/>
          </p:nvCxnSpPr>
          <p:spPr>
            <a:xfrm flipV="1">
              <a:off x="1534160" y="4005064"/>
              <a:ext cx="858177" cy="6583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V="1">
              <a:off x="1920238" y="4503476"/>
              <a:ext cx="472099" cy="3199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V="1">
              <a:off x="2043764" y="4995175"/>
              <a:ext cx="266814" cy="1080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2051720" y="5445224"/>
              <a:ext cx="3155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7" name="Rechteck 16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9" name="Gerade Verbindung 18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ogen 20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189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2199133" y="3068960"/>
            <a:ext cx="7629451" cy="2660233"/>
            <a:chOff x="2199133" y="3068960"/>
            <a:chExt cx="7629451" cy="2660233"/>
          </a:xfrm>
        </p:grpSpPr>
        <p:sp>
          <p:nvSpPr>
            <p:cNvPr id="30" name="Textfeld 29"/>
            <p:cNvSpPr txBox="1"/>
            <p:nvPr/>
          </p:nvSpPr>
          <p:spPr>
            <a:xfrm>
              <a:off x="2199133" y="3068960"/>
              <a:ext cx="7629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Jahrgangsstufen 1+2  (Kl. 12+13)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199133" y="3667090"/>
              <a:ext cx="710467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Wahlmöglichkeiten bei </a:t>
              </a:r>
            </a:p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Unterrichts- und Prüfungsfächern,</a:t>
              </a:r>
            </a:p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Noten zählen bereits fürs Abi,</a:t>
              </a:r>
            </a:p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Abi: landeseinheitlich und zentral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581128"/>
            <a:ext cx="1923490" cy="133007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407" y="827099"/>
            <a:ext cx="187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Verlauf: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187553" y="827099"/>
            <a:ext cx="7404290" cy="2107136"/>
            <a:chOff x="2187553" y="827099"/>
            <a:chExt cx="7404290" cy="2107136"/>
          </a:xfrm>
        </p:grpSpPr>
        <p:sp>
          <p:nvSpPr>
            <p:cNvPr id="27" name="Textfeld 26"/>
            <p:cNvSpPr txBox="1"/>
            <p:nvPr/>
          </p:nvSpPr>
          <p:spPr>
            <a:xfrm>
              <a:off x="2187553" y="827099"/>
              <a:ext cx="7116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Eingangsklasse  (Kl. 11)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199133" y="1364575"/>
              <a:ext cx="7392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Zusammenführen von Schülern mit unterschiedlichen Vorbildungen,</a:t>
              </a:r>
            </a:p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Einstieg ins Profilfach</a:t>
              </a:r>
            </a:p>
          </p:txBody>
        </p:sp>
      </p:grp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2" name="Rechteck 11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4" name="Gerade Verbindung 13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ogen 15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29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2461519" y="2782669"/>
            <a:ext cx="7116257" cy="1887310"/>
            <a:chOff x="2461519" y="2782669"/>
            <a:chExt cx="7116257" cy="1887310"/>
          </a:xfrm>
        </p:grpSpPr>
        <p:sp>
          <p:nvSpPr>
            <p:cNvPr id="23" name="Textfeld 22"/>
            <p:cNvSpPr txBox="1"/>
            <p:nvPr/>
          </p:nvSpPr>
          <p:spPr>
            <a:xfrm>
              <a:off x="2461519" y="3284984"/>
              <a:ext cx="65749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Geschichte/Gemeinschaftskunde, Informatik, Religion/Ethik, Naturwissenschaften, Sport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461519" y="2782669"/>
              <a:ext cx="7116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Weitere Pflichtfächer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581128"/>
            <a:ext cx="1923490" cy="133007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407" y="827099"/>
            <a:ext cx="2567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449939" y="827099"/>
            <a:ext cx="711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Profilfach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461519" y="1473430"/>
            <a:ext cx="7392710" cy="1110638"/>
            <a:chOff x="2461519" y="1473430"/>
            <a:chExt cx="7392710" cy="1110638"/>
          </a:xfrm>
        </p:grpSpPr>
        <p:sp>
          <p:nvSpPr>
            <p:cNvPr id="28" name="Textfeld 27"/>
            <p:cNvSpPr txBox="1"/>
            <p:nvPr/>
          </p:nvSpPr>
          <p:spPr>
            <a:xfrm>
              <a:off x="2461519" y="2060848"/>
              <a:ext cx="7392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Deutsch, Mathe, Fremdsprache(n)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461519" y="1473430"/>
              <a:ext cx="7116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Weitere Kernfächer</a:t>
              </a: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461519" y="4798893"/>
            <a:ext cx="7392710" cy="1025535"/>
            <a:chOff x="2461519" y="4798893"/>
            <a:chExt cx="7392710" cy="1025535"/>
          </a:xfrm>
        </p:grpSpPr>
        <p:sp>
          <p:nvSpPr>
            <p:cNvPr id="25" name="Textfeld 24"/>
            <p:cNvSpPr txBox="1"/>
            <p:nvPr/>
          </p:nvSpPr>
          <p:spPr>
            <a:xfrm>
              <a:off x="2461519" y="4798893"/>
              <a:ext cx="7116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Wahlfächer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461519" y="5301208"/>
              <a:ext cx="7392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gemäß dem Angebot der Schule</a:t>
              </a:r>
            </a:p>
          </p:txBody>
        </p:sp>
      </p:grpSp>
      <p:grpSp>
        <p:nvGrpSpPr>
          <p:cNvPr id="15" name="Gruppieren 1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6" name="Rechteck 15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8" name="Gerade Verbindung 17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Bogen 1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167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755575" y="2754794"/>
            <a:ext cx="8208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Durchschnitt 3,0 oder besser in </a:t>
            </a:r>
          </a:p>
          <a:p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E, M, und in keinem dieser Fächer  </a:t>
            </a:r>
          </a:p>
          <a:p>
            <a:r>
              <a:rPr lang="de-D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schlechter als 4,0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581128"/>
            <a:ext cx="1923490" cy="133007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407" y="827099"/>
            <a:ext cx="645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Zugangsvoraussetzungen: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79512" y="1455577"/>
            <a:ext cx="8784976" cy="1289829"/>
            <a:chOff x="179512" y="1455577"/>
            <a:chExt cx="8784976" cy="1289829"/>
          </a:xfrm>
        </p:grpSpPr>
        <p:sp>
          <p:nvSpPr>
            <p:cNvPr id="20" name="Textfeld 19"/>
            <p:cNvSpPr txBox="1"/>
            <p:nvPr/>
          </p:nvSpPr>
          <p:spPr>
            <a:xfrm>
              <a:off x="179512" y="1455577"/>
              <a:ext cx="7017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mittlerer Bildungsabschluss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55575" y="2099075"/>
              <a:ext cx="8208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(RS, WRS, 2BFS, GMS Niveau M)</a:t>
              </a:r>
            </a:p>
          </p:txBody>
        </p:sp>
      </p:grp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0" name="Rechteck 9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2" name="Gerade Verbindung 11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ogen 13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467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581128"/>
            <a:ext cx="1923490" cy="133007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407" y="827099"/>
            <a:ext cx="645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Zugangsvoraussetzungen: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9512" y="14555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Versetzungszeugnis in die...</a:t>
            </a:r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1" name="Rechteck 10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3" name="Gerade Verbindung 12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ogen 14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11560" y="2279533"/>
            <a:ext cx="244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10 </a:t>
            </a:r>
          </a:p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11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6228184" y="2264124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11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3419872" y="226412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11 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611560" y="2252751"/>
            <a:ext cx="8087477" cy="1608297"/>
            <a:chOff x="611560" y="2252751"/>
            <a:chExt cx="8087477" cy="160829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611560" y="2268161"/>
              <a:ext cx="2448272" cy="1592887"/>
              <a:chOff x="611560" y="2268161"/>
              <a:chExt cx="2448272" cy="1592887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611560" y="3276273"/>
                <a:ext cx="24482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2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beim G8</a:t>
                </a:r>
              </a:p>
            </p:txBody>
          </p:sp>
          <p:sp>
            <p:nvSpPr>
              <p:cNvPr id="3" name="Abgerundetes Rechteck 2"/>
              <p:cNvSpPr/>
              <p:nvPr/>
            </p:nvSpPr>
            <p:spPr>
              <a:xfrm>
                <a:off x="611560" y="2268161"/>
                <a:ext cx="2448272" cy="1592887"/>
              </a:xfrm>
              <a:prstGeom prst="roundRect">
                <a:avLst/>
              </a:prstGeom>
              <a:noFill/>
              <a:ln w="476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1" name="Gruppieren 50"/>
            <p:cNvGrpSpPr/>
            <p:nvPr/>
          </p:nvGrpSpPr>
          <p:grpSpPr>
            <a:xfrm>
              <a:off x="6228184" y="2252752"/>
              <a:ext cx="2470853" cy="1592887"/>
              <a:chOff x="6228184" y="2252752"/>
              <a:chExt cx="2470853" cy="1592887"/>
            </a:xfrm>
          </p:grpSpPr>
          <p:sp>
            <p:nvSpPr>
              <p:cNvPr id="45" name="Textfeld 44"/>
              <p:cNvSpPr txBox="1"/>
              <p:nvPr/>
            </p:nvSpPr>
            <p:spPr>
              <a:xfrm>
                <a:off x="6250766" y="2756409"/>
                <a:ext cx="244827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2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der GMS Niveau E</a:t>
                </a:r>
              </a:p>
            </p:txBody>
          </p:sp>
          <p:sp>
            <p:nvSpPr>
              <p:cNvPr id="46" name="Abgerundetes Rechteck 45"/>
              <p:cNvSpPr/>
              <p:nvPr/>
            </p:nvSpPr>
            <p:spPr>
              <a:xfrm>
                <a:off x="6228184" y="2252752"/>
                <a:ext cx="2448272" cy="1592887"/>
              </a:xfrm>
              <a:prstGeom prst="roundRect">
                <a:avLst/>
              </a:prstGeom>
              <a:noFill/>
              <a:ln w="476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3419872" y="2252751"/>
              <a:ext cx="2448272" cy="1592887"/>
              <a:chOff x="3419872" y="2252751"/>
              <a:chExt cx="2448272" cy="1592887"/>
            </a:xfrm>
          </p:grpSpPr>
          <p:sp>
            <p:nvSpPr>
              <p:cNvPr id="48" name="Textfeld 47"/>
              <p:cNvSpPr txBox="1"/>
              <p:nvPr/>
            </p:nvSpPr>
            <p:spPr>
              <a:xfrm>
                <a:off x="3419872" y="2916233"/>
                <a:ext cx="24482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2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beim G9</a:t>
                </a:r>
              </a:p>
            </p:txBody>
          </p:sp>
          <p:sp>
            <p:nvSpPr>
              <p:cNvPr id="49" name="Abgerundetes Rechteck 48"/>
              <p:cNvSpPr/>
              <p:nvPr/>
            </p:nvSpPr>
            <p:spPr>
              <a:xfrm>
                <a:off x="3419872" y="2252751"/>
                <a:ext cx="2448272" cy="1592887"/>
              </a:xfrm>
              <a:prstGeom prst="roundRect">
                <a:avLst/>
              </a:prstGeom>
              <a:noFill/>
              <a:ln w="476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0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44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581128"/>
            <a:ext cx="1923490" cy="133007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407" y="827099"/>
            <a:ext cx="645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Zugangsvoraussetzungen: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9512" y="14555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Versetzungszeugnis in die...</a:t>
            </a:r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1" name="Rechteck 10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3" name="Gerade Verbindung 12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ogen 14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11560" y="2279533"/>
            <a:ext cx="244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10 </a:t>
            </a:r>
          </a:p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11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1560" y="327627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G8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611560" y="2268161"/>
            <a:ext cx="2448272" cy="1592887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6228184" y="2264124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250766" y="2756409"/>
            <a:ext cx="244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GMS Niveau E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6228184" y="2252752"/>
            <a:ext cx="2448272" cy="1592887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419872" y="226412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11 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419872" y="291623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G9</a:t>
            </a:r>
          </a:p>
        </p:txBody>
      </p:sp>
      <p:sp>
        <p:nvSpPr>
          <p:cNvPr id="49" name="Abgerundetes Rechteck 48"/>
          <p:cNvSpPr/>
          <p:nvPr/>
        </p:nvSpPr>
        <p:spPr>
          <a:xfrm>
            <a:off x="3419872" y="2252751"/>
            <a:ext cx="2448272" cy="1592887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2411760" y="4088287"/>
            <a:ext cx="6264696" cy="1569817"/>
            <a:chOff x="2411760" y="4088287"/>
            <a:chExt cx="6264696" cy="1569817"/>
          </a:xfrm>
        </p:grpSpPr>
        <p:sp>
          <p:nvSpPr>
            <p:cNvPr id="21" name="Textfeld 20"/>
            <p:cNvSpPr txBox="1"/>
            <p:nvPr/>
          </p:nvSpPr>
          <p:spPr>
            <a:xfrm>
              <a:off x="2411760" y="4088444"/>
              <a:ext cx="24482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2 Fremd-sprachen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228185" y="4088287"/>
              <a:ext cx="24482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1 Fremd-sprache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411760" y="3717032"/>
            <a:ext cx="6255517" cy="1952927"/>
            <a:chOff x="2411760" y="3717032"/>
            <a:chExt cx="6255517" cy="1952927"/>
          </a:xfrm>
        </p:grpSpPr>
        <p:sp>
          <p:nvSpPr>
            <p:cNvPr id="25" name="Abgerundetes Rechteck 24"/>
            <p:cNvSpPr/>
            <p:nvPr/>
          </p:nvSpPr>
          <p:spPr>
            <a:xfrm>
              <a:off x="2411760" y="4077072"/>
              <a:ext cx="2448272" cy="1592887"/>
            </a:xfrm>
            <a:prstGeom prst="roundRect">
              <a:avLst/>
            </a:prstGeom>
            <a:noFill/>
            <a:ln w="4762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6219005" y="4065060"/>
              <a:ext cx="2448272" cy="1592887"/>
            </a:xfrm>
            <a:prstGeom prst="roundRect">
              <a:avLst/>
            </a:prstGeom>
            <a:noFill/>
            <a:ln w="4762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860030" y="3717032"/>
              <a:ext cx="1390735" cy="504056"/>
            </a:xfrm>
            <a:custGeom>
              <a:avLst/>
              <a:gdLst>
                <a:gd name="connsiteX0" fmla="*/ 1930400 w 1930400"/>
                <a:gd name="connsiteY0" fmla="*/ 0 h 1341120"/>
                <a:gd name="connsiteX1" fmla="*/ 1320800 w 1930400"/>
                <a:gd name="connsiteY1" fmla="*/ 985520 h 1341120"/>
                <a:gd name="connsiteX2" fmla="*/ 0 w 1930400"/>
                <a:gd name="connsiteY2" fmla="*/ 134112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341120">
                  <a:moveTo>
                    <a:pt x="1930400" y="0"/>
                  </a:moveTo>
                  <a:cubicBezTo>
                    <a:pt x="1786466" y="381000"/>
                    <a:pt x="1642533" y="762000"/>
                    <a:pt x="1320800" y="985520"/>
                  </a:cubicBezTo>
                  <a:cubicBezTo>
                    <a:pt x="999067" y="1209040"/>
                    <a:pt x="499533" y="1275080"/>
                    <a:pt x="0" y="134112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prstDash val="soli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>
              <a:off x="7452320" y="3845639"/>
              <a:ext cx="0" cy="231433"/>
            </a:xfrm>
            <a:prstGeom prst="straightConnector1">
              <a:avLst/>
            </a:prstGeom>
            <a:ln w="3810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80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304056"/>
            <a:ext cx="6477000" cy="18288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Willkommen!</a:t>
            </a:r>
            <a:endParaRPr lang="de-DE" sz="3600" dirty="0">
              <a:solidFill>
                <a:srgbClr val="FF96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38" y="980728"/>
            <a:ext cx="5035095" cy="488557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3842" y="884569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Wege ergeben sich durch Berufliche Gymnasien und Berufskollegs?</a:t>
            </a:r>
            <a:endParaRPr lang="de-DE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7" name="Rechteck 6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0" name="Gerade Verbindung 9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ogen 11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81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411760" y="4088444"/>
            <a:ext cx="2448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2 Fremd-sprachen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581128"/>
            <a:ext cx="1923490" cy="1330073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60407" y="827099"/>
            <a:ext cx="645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Zugangsvoraussetzungen: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9512" y="14555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Versetzungszeugnis in die...</a:t>
            </a:r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1" name="Rechteck 10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3" name="Gerade Verbindung 12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Bogen 14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11560" y="2279533"/>
            <a:ext cx="244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10 </a:t>
            </a:r>
          </a:p>
          <a:p>
            <a:pPr algn="ctr"/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11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1560" y="327627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G8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611560" y="2268161"/>
            <a:ext cx="2448272" cy="1592887"/>
          </a:xfrm>
          <a:prstGeom prst="round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6228184" y="2264124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250766" y="2756409"/>
            <a:ext cx="244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GMS Niveau E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6228184" y="2252752"/>
            <a:ext cx="2448272" cy="1592887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419872" y="226412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11 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419872" y="2916233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G9</a:t>
            </a:r>
          </a:p>
        </p:txBody>
      </p:sp>
      <p:sp>
        <p:nvSpPr>
          <p:cNvPr id="49" name="Abgerundetes Rechteck 48"/>
          <p:cNvSpPr/>
          <p:nvPr/>
        </p:nvSpPr>
        <p:spPr>
          <a:xfrm>
            <a:off x="3419872" y="2252751"/>
            <a:ext cx="2448272" cy="1592887"/>
          </a:xfrm>
          <a:prstGeom prst="round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2411760" y="4077072"/>
            <a:ext cx="2448272" cy="1592887"/>
          </a:xfrm>
          <a:prstGeom prst="roundRect">
            <a:avLst/>
          </a:prstGeom>
          <a:noFill/>
          <a:ln w="4762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228185" y="4088287"/>
            <a:ext cx="2448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1 Fremd-sprache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6219005" y="4065060"/>
            <a:ext cx="2448272" cy="1592887"/>
          </a:xfrm>
          <a:prstGeom prst="roundRect">
            <a:avLst/>
          </a:prstGeom>
          <a:noFill/>
          <a:ln w="4762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4860030" y="3717032"/>
            <a:ext cx="1390735" cy="504056"/>
          </a:xfrm>
          <a:custGeom>
            <a:avLst/>
            <a:gdLst>
              <a:gd name="connsiteX0" fmla="*/ 1930400 w 1930400"/>
              <a:gd name="connsiteY0" fmla="*/ 0 h 1341120"/>
              <a:gd name="connsiteX1" fmla="*/ 1320800 w 1930400"/>
              <a:gd name="connsiteY1" fmla="*/ 985520 h 1341120"/>
              <a:gd name="connsiteX2" fmla="*/ 0 w 1930400"/>
              <a:gd name="connsiteY2" fmla="*/ 134112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341120">
                <a:moveTo>
                  <a:pt x="1930400" y="0"/>
                </a:moveTo>
                <a:cubicBezTo>
                  <a:pt x="1786466" y="381000"/>
                  <a:pt x="1642533" y="762000"/>
                  <a:pt x="1320800" y="985520"/>
                </a:cubicBezTo>
                <a:cubicBezTo>
                  <a:pt x="999067" y="1209040"/>
                  <a:pt x="499533" y="1275080"/>
                  <a:pt x="0" y="1341120"/>
                </a:cubicBezTo>
              </a:path>
            </a:pathLst>
          </a:custGeom>
          <a:noFill/>
          <a:ln w="38100">
            <a:solidFill>
              <a:schemeClr val="accent6"/>
            </a:solidFill>
            <a:prstDash val="soli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7452320" y="3845639"/>
            <a:ext cx="0" cy="231433"/>
          </a:xfrm>
          <a:prstGeom prst="straightConnector1">
            <a:avLst/>
          </a:prstGeom>
          <a:ln w="381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 rot="438844">
            <a:off x="1732712" y="2725631"/>
            <a:ext cx="35445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3800" b="1" cap="none" spc="0" dirty="0" smtClean="0">
                <a:ln w="7620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15%</a:t>
            </a:r>
            <a:endParaRPr lang="de-DE" sz="13800" b="1" cap="none" spc="0" dirty="0">
              <a:ln w="7620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7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979712" y="335699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      Berufskolleg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4572000" y="4656038"/>
            <a:ext cx="407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meine Möglichkeiten?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2392337" y="805751"/>
            <a:ext cx="6185777" cy="2026219"/>
            <a:chOff x="2392337" y="689119"/>
            <a:chExt cx="6185777" cy="2026219"/>
          </a:xfrm>
        </p:grpSpPr>
        <p:sp>
          <p:nvSpPr>
            <p:cNvPr id="17" name="Textfeld 16"/>
            <p:cNvSpPr txBox="1"/>
            <p:nvPr/>
          </p:nvSpPr>
          <p:spPr>
            <a:xfrm>
              <a:off x="2402307" y="2192118"/>
              <a:ext cx="6175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Maria-Merian-Schule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392337" y="689119"/>
              <a:ext cx="6140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Gewerbliche Schule Waiblingen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392337" y="1235107"/>
              <a:ext cx="6175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 Schule Waiblingen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200616" y="802447"/>
            <a:ext cx="407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Soziales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107504" y="838999"/>
            <a:ext cx="8928992" cy="2517993"/>
            <a:chOff x="200616" y="685815"/>
            <a:chExt cx="8547848" cy="2517993"/>
          </a:xfrm>
        </p:grpSpPr>
        <p:cxnSp>
          <p:nvCxnSpPr>
            <p:cNvPr id="22" name="Gerade Verbindung 28"/>
            <p:cNvCxnSpPr/>
            <p:nvPr/>
          </p:nvCxnSpPr>
          <p:spPr>
            <a:xfrm>
              <a:off x="200616" y="3203808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"/>
            <p:cNvCxnSpPr/>
            <p:nvPr/>
          </p:nvCxnSpPr>
          <p:spPr>
            <a:xfrm>
              <a:off x="200616" y="1196752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9"/>
            <p:cNvCxnSpPr/>
            <p:nvPr/>
          </p:nvCxnSpPr>
          <p:spPr>
            <a:xfrm>
              <a:off x="200616" y="1700808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1"/>
            <p:cNvCxnSpPr/>
            <p:nvPr/>
          </p:nvCxnSpPr>
          <p:spPr>
            <a:xfrm>
              <a:off x="200616" y="685815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36" name="Rechteck 35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42" name="Gerade Verbindung 41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ogen 43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2239103" y="313492"/>
            <a:ext cx="690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ABITUR     FACHHOCHSCHULREIFE</a:t>
            </a:r>
          </a:p>
        </p:txBody>
      </p:sp>
      <p:sp>
        <p:nvSpPr>
          <p:cNvPr id="30" name="Ellipse 29"/>
          <p:cNvSpPr/>
          <p:nvPr/>
        </p:nvSpPr>
        <p:spPr>
          <a:xfrm>
            <a:off x="6516216" y="3211412"/>
            <a:ext cx="2592288" cy="85030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4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763687" y="3430741"/>
            <a:ext cx="7268420" cy="1654443"/>
            <a:chOff x="1763687" y="3430741"/>
            <a:chExt cx="7268420" cy="1654443"/>
          </a:xfrm>
        </p:grpSpPr>
        <p:sp>
          <p:nvSpPr>
            <p:cNvPr id="30" name="Textfeld 29"/>
            <p:cNvSpPr txBox="1"/>
            <p:nvPr/>
          </p:nvSpPr>
          <p:spPr>
            <a:xfrm>
              <a:off x="1763687" y="3430741"/>
              <a:ext cx="7268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Berufliche Grundbildung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763687" y="4007966"/>
              <a:ext cx="72684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260475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profilbezogene Schwerpunkte je nach Standort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8" y="827099"/>
            <a:ext cx="13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Ziele: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763688" y="827099"/>
            <a:ext cx="7632848" cy="2601901"/>
            <a:chOff x="1763688" y="827099"/>
            <a:chExt cx="7632848" cy="2601901"/>
          </a:xfrm>
        </p:grpSpPr>
        <p:sp>
          <p:nvSpPr>
            <p:cNvPr id="27" name="Textfeld 26"/>
            <p:cNvSpPr txBox="1"/>
            <p:nvPr/>
          </p:nvSpPr>
          <p:spPr>
            <a:xfrm>
              <a:off x="1764994" y="827099"/>
              <a:ext cx="7271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u="sng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Fachhochschulreife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763688" y="1366897"/>
              <a:ext cx="763284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Studienberechtigung an allen Fachhoch-schulen in Baden-Württemberg,</a:t>
              </a:r>
            </a:p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bundesweite Anerkennung je nach Typ möglich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1" name="Rechteck 20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3" name="Gerade Verbindung 22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233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722508" y="2204864"/>
            <a:ext cx="8097964" cy="3046988"/>
            <a:chOff x="722508" y="2204864"/>
            <a:chExt cx="8097964" cy="3046988"/>
          </a:xfrm>
        </p:grpSpPr>
        <p:sp>
          <p:nvSpPr>
            <p:cNvPr id="28" name="Textfeld 27"/>
            <p:cNvSpPr txBox="1"/>
            <p:nvPr/>
          </p:nvSpPr>
          <p:spPr>
            <a:xfrm>
              <a:off x="722508" y="2204864"/>
              <a:ext cx="1292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1BK1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104212" y="2204864"/>
              <a:ext cx="67162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theoretische und praktische Grundlagen im gewählten Berufsfeld</a:t>
              </a:r>
            </a:p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verbesserte Ausbildungschancen</a:t>
              </a:r>
            </a:p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Vorbereitung und Voraussetzung für das 1BK2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8" y="827099"/>
            <a:ext cx="897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Typen und Abschlüsse: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0640" y="1473430"/>
            <a:ext cx="762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Einjährige Berufskollegs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2" name="Rechteck 21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ogen 2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93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722508" y="2204864"/>
            <a:ext cx="8674028" cy="3539430"/>
            <a:chOff x="722508" y="2204864"/>
            <a:chExt cx="8674028" cy="3539430"/>
          </a:xfrm>
        </p:grpSpPr>
        <p:sp>
          <p:nvSpPr>
            <p:cNvPr id="28" name="Textfeld 27"/>
            <p:cNvSpPr txBox="1"/>
            <p:nvPr/>
          </p:nvSpPr>
          <p:spPr>
            <a:xfrm>
              <a:off x="722508" y="2204864"/>
              <a:ext cx="1292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1BK2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104212" y="2204864"/>
              <a:ext cx="729232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Fachhochschulreife</a:t>
              </a:r>
            </a:p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vertiefte Kenntnisse im Berufsfeld</a:t>
              </a:r>
            </a:p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ggf. zusätzlicher Abschluss („Staatlich geprüfter Assistent“)</a:t>
              </a:r>
            </a:p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zentrale </a:t>
              </a:r>
              <a:r>
                <a:rPr lang="de-DE" sz="3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</a:t>
              </a: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landeseinheitliche </a:t>
              </a:r>
              <a:r>
                <a:rPr lang="de-DE" sz="3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Prüfung </a:t>
              </a: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 Fachhochschulreife im Profil- und in den Kernfächern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8" y="827099"/>
            <a:ext cx="897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Typen und Abschlüsse: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0640" y="1473430"/>
            <a:ext cx="762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Einjährige Berufskollegs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2" name="Rechteck 21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ogen 2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08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39552" y="2204864"/>
            <a:ext cx="8492554" cy="3539430"/>
            <a:chOff x="539552" y="2204864"/>
            <a:chExt cx="8492554" cy="3539430"/>
          </a:xfrm>
        </p:grpSpPr>
        <p:sp>
          <p:nvSpPr>
            <p:cNvPr id="28" name="Textfeld 27"/>
            <p:cNvSpPr txBox="1"/>
            <p:nvPr/>
          </p:nvSpPr>
          <p:spPr>
            <a:xfrm>
              <a:off x="539552" y="2204864"/>
              <a:ext cx="1653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1BKFH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104212" y="2204864"/>
              <a:ext cx="692789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einjähriges Berufskolleg zum Erwerb der Fachhochschulreife</a:t>
              </a:r>
            </a:p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vertiefte Kenntnisse im jeweiligen Berufsfeld</a:t>
              </a:r>
            </a:p>
            <a:p>
              <a:pPr marL="457200" indent="-457200">
                <a:buFont typeface="Arial" charset="0"/>
                <a:buChar char="•"/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ggf. zusätzlicher Abschluss („Staatlich geprüfter Assistent“, je nach Typ)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8" y="827099"/>
            <a:ext cx="897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Typen und Abschlüsse: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0640" y="1473430"/>
            <a:ext cx="762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Einjährige Berufskollegs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2" name="Rechteck 21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ogen 2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355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39552" y="2204864"/>
            <a:ext cx="8492554" cy="2554545"/>
            <a:chOff x="539552" y="2204864"/>
            <a:chExt cx="8492554" cy="2554545"/>
          </a:xfrm>
        </p:grpSpPr>
        <p:sp>
          <p:nvSpPr>
            <p:cNvPr id="28" name="Textfeld 27"/>
            <p:cNvSpPr txBox="1"/>
            <p:nvPr/>
          </p:nvSpPr>
          <p:spPr>
            <a:xfrm>
              <a:off x="539552" y="2204864"/>
              <a:ext cx="1653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2BK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104212" y="2204864"/>
              <a:ext cx="692789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entspricht der Kombination aus </a:t>
              </a:r>
            </a:p>
            <a:p>
              <a:pPr>
                <a:tabLst>
                  <a:tab pos="531813" algn="l"/>
                </a:tabLst>
              </a:pP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1BK1 und 1BK2, </a:t>
              </a:r>
            </a:p>
            <a:p>
              <a:pPr>
                <a:tabLst>
                  <a:tab pos="531813" algn="l"/>
                </a:tabLst>
              </a:pPr>
              <a:r>
                <a:rPr lang="de-DE" sz="3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vornherein ist für jeden Schüler auch im zweiten Jahr ein Platz reserviert 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8" y="827099"/>
            <a:ext cx="897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Typen und Abschlüsse: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0640" y="1473430"/>
            <a:ext cx="762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Zweijährige Berufskollegs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2" name="Rechteck 21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ogen 2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326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79512" y="3299404"/>
            <a:ext cx="8784977" cy="1713772"/>
            <a:chOff x="179512" y="3299404"/>
            <a:chExt cx="8784977" cy="1713772"/>
          </a:xfrm>
        </p:grpSpPr>
        <p:sp>
          <p:nvSpPr>
            <p:cNvPr id="31" name="Textfeld 30"/>
            <p:cNvSpPr txBox="1"/>
            <p:nvPr/>
          </p:nvSpPr>
          <p:spPr>
            <a:xfrm>
              <a:off x="179512" y="3299404"/>
              <a:ext cx="878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3400" algn="l"/>
                </a:tabLst>
              </a:pPr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Versetzungszeugnis 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076789" y="3891819"/>
              <a:ext cx="6887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G8: in die Klasse 10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076788" y="4428401"/>
              <a:ext cx="6886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G9 / GMS: in die Klasse 11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7" y="827099"/>
            <a:ext cx="908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Zugangsvoraussetzungen 1BK1 / 2BK: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79512" y="1455577"/>
            <a:ext cx="8784976" cy="1720716"/>
            <a:chOff x="179512" y="1455577"/>
            <a:chExt cx="8784976" cy="1720716"/>
          </a:xfrm>
        </p:grpSpPr>
        <p:sp>
          <p:nvSpPr>
            <p:cNvPr id="20" name="Textfeld 19"/>
            <p:cNvSpPr txBox="1"/>
            <p:nvPr/>
          </p:nvSpPr>
          <p:spPr>
            <a:xfrm>
              <a:off x="179512" y="1455577"/>
              <a:ext cx="7017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mittlerer Bildungsabschluss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55575" y="2099075"/>
              <a:ext cx="82089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(RS, WRS, 2BFS, GMS Niveau M + Niveau E mit 1 Fremdsprache)</a:t>
              </a:r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7" name="Rechteck 26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9" name="Gerade Verbindung 28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Bogen 32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541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7" y="827099"/>
            <a:ext cx="854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Zugangsvoraussetzungen 1BK2: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9512" y="1455577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Abschlusszeugnis des entsprechenden 1BK1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Durchschnitt 3,0 oder besser in den Kernfächern (Auswahlverfahren)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1" name="Rechteck 20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ogen 27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070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80336" y="18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Berufskolleg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7" y="827099"/>
            <a:ext cx="854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Zugangsvoraussetzungen 1BKFH: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9512" y="145557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ittlerer Bildungsabschluss UND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abgeschlossene Berufsausbildung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21" name="Rechteck 20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ogen 27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729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632354" y="1758193"/>
            <a:ext cx="4427984" cy="397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tabLst>
                <a:tab pos="533400" algn="l"/>
              </a:tabLst>
            </a:pPr>
            <a:r>
              <a:rPr lang="de-DE" sz="32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Überblick:</a:t>
            </a:r>
          </a:p>
          <a:p>
            <a:pPr marL="441325" indent="-441325">
              <a:lnSpc>
                <a:spcPct val="114000"/>
              </a:lnSpc>
              <a:buFont typeface="Wingdings" pitchFamily="2" charset="2"/>
              <a:buChar char="Ø"/>
              <a:tabLst>
                <a:tab pos="533400" algn="l"/>
              </a:tabLst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</a:t>
            </a:r>
          </a:p>
          <a:p>
            <a:pPr marL="441325" indent="-441325">
              <a:lnSpc>
                <a:spcPct val="114000"/>
              </a:lnSpc>
              <a:buFont typeface="Wingdings" pitchFamily="2" charset="2"/>
              <a:buChar char="Ø"/>
              <a:tabLst>
                <a:tab pos="533400" algn="l"/>
              </a:tabLst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Verlauf</a:t>
            </a:r>
          </a:p>
          <a:p>
            <a:pPr marL="441325" indent="-441325">
              <a:lnSpc>
                <a:spcPct val="114000"/>
              </a:lnSpc>
              <a:buFont typeface="Wingdings" pitchFamily="2" charset="2"/>
              <a:buChar char="Ø"/>
              <a:tabLst>
                <a:tab pos="533400" algn="l"/>
              </a:tabLst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Schwerpunkte</a:t>
            </a:r>
          </a:p>
          <a:p>
            <a:pPr marL="441325" indent="-441325">
              <a:lnSpc>
                <a:spcPct val="114000"/>
              </a:lnSpc>
              <a:buFont typeface="Wingdings" pitchFamily="2" charset="2"/>
              <a:buChar char="Ø"/>
              <a:tabLst>
                <a:tab pos="533400" algn="l"/>
              </a:tabLst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Zugangs-voraussetzungen</a:t>
            </a:r>
          </a:p>
          <a:p>
            <a:pPr marL="441325" indent="-441325">
              <a:lnSpc>
                <a:spcPct val="114000"/>
              </a:lnSpc>
              <a:buFont typeface="Wingdings" pitchFamily="2" charset="2"/>
              <a:buChar char="Ø"/>
              <a:tabLst>
                <a:tab pos="533400" algn="l"/>
              </a:tabLst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Unterschiede</a:t>
            </a:r>
            <a:endParaRPr lang="de-DE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2" name="Titel 1"/>
          <p:cNvSpPr txBox="1">
            <a:spLocks/>
          </p:cNvSpPr>
          <p:nvPr/>
        </p:nvSpPr>
        <p:spPr>
          <a:xfrm>
            <a:off x="0" y="304056"/>
            <a:ext cx="64770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Willkommen!</a:t>
            </a:r>
            <a:endParaRPr lang="de-DE" sz="3600" dirty="0">
              <a:solidFill>
                <a:srgbClr val="FF96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3842" y="884569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Wege ergeben sich durch Berufliche Gymnasien und Berufskollegs?</a:t>
            </a:r>
            <a:endParaRPr lang="de-DE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7" name="Rechteck 6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9" name="Gerade Verbindung 8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ogen 10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094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/>
        </p:nvSpPr>
        <p:spPr>
          <a:xfrm>
            <a:off x="122380" y="3410997"/>
            <a:ext cx="523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Übergang ins BK2</a:t>
            </a:r>
          </a:p>
          <a:p>
            <a:r>
              <a:rPr lang="de-DE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immer garantiert</a:t>
            </a:r>
            <a:endParaRPr lang="de-DE" sz="3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24" y="116632"/>
            <a:ext cx="914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" y="4731248"/>
            <a:ext cx="1808872" cy="11787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86" y="4619207"/>
            <a:ext cx="1923490" cy="1330073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-37218" y="839034"/>
            <a:ext cx="9141376" cy="861774"/>
            <a:chOff x="-37218" y="818709"/>
            <a:chExt cx="9141376" cy="861774"/>
          </a:xfrm>
        </p:grpSpPr>
        <p:sp>
          <p:nvSpPr>
            <p:cNvPr id="26" name="Textfeld 25"/>
            <p:cNvSpPr txBox="1"/>
            <p:nvPr/>
          </p:nvSpPr>
          <p:spPr>
            <a:xfrm>
              <a:off x="-37218" y="888395"/>
              <a:ext cx="9141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Abschluss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80336" y="818709"/>
              <a:ext cx="345638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Fachhoch-</a:t>
              </a:r>
            </a:p>
            <a:p>
              <a:pPr>
                <a:lnSpc>
                  <a:spcPts val="3000"/>
                </a:lnSpc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schulreife</a:t>
              </a:r>
              <a:endParaRPr lang="de-DE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004048" y="818709"/>
              <a:ext cx="39921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Allgemeine Hoch-schulreife (Abitur)</a:t>
              </a:r>
              <a:endParaRPr lang="de-DE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11144" y="1700808"/>
            <a:ext cx="9141376" cy="646331"/>
            <a:chOff x="80336" y="1700808"/>
            <a:chExt cx="9141376" cy="646331"/>
          </a:xfrm>
        </p:grpSpPr>
        <p:sp>
          <p:nvSpPr>
            <p:cNvPr id="23" name="Textfeld 22"/>
            <p:cNvSpPr txBox="1"/>
            <p:nvPr/>
          </p:nvSpPr>
          <p:spPr>
            <a:xfrm>
              <a:off x="80336" y="1700808"/>
              <a:ext cx="9141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Dauer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0336" y="1772816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meist 2 Jahre</a:t>
              </a:r>
              <a:endParaRPr lang="de-DE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261272" y="1772816"/>
              <a:ext cx="374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Jahre</a:t>
              </a:r>
              <a:endParaRPr lang="de-DE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2624" y="2360097"/>
            <a:ext cx="9141376" cy="1099284"/>
            <a:chOff x="2624" y="2360097"/>
            <a:chExt cx="9141376" cy="1099284"/>
          </a:xfrm>
        </p:grpSpPr>
        <p:sp>
          <p:nvSpPr>
            <p:cNvPr id="28" name="Textfeld 27"/>
            <p:cNvSpPr txBox="1"/>
            <p:nvPr/>
          </p:nvSpPr>
          <p:spPr>
            <a:xfrm>
              <a:off x="2624" y="2360097"/>
              <a:ext cx="9141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6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Zugangsvoraussetzungen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22380" y="2936161"/>
              <a:ext cx="9017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mittlerer Bildungsabschluss</a:t>
              </a:r>
              <a:endParaRPr lang="de-DE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427984" y="3356992"/>
            <a:ext cx="4570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Durchschnitt D,E,M 3,0 oder besser, nicht schlechter als 4,0</a:t>
            </a:r>
            <a:endParaRPr lang="de-DE" sz="3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80336" y="764141"/>
            <a:ext cx="8955299" cy="1638744"/>
            <a:chOff x="80336" y="764141"/>
            <a:chExt cx="8955299" cy="1638744"/>
          </a:xfrm>
        </p:grpSpPr>
        <p:cxnSp>
          <p:nvCxnSpPr>
            <p:cNvPr id="34" name="Gerade Verbindung 33"/>
            <p:cNvCxnSpPr/>
            <p:nvPr/>
          </p:nvCxnSpPr>
          <p:spPr>
            <a:xfrm>
              <a:off x="110989" y="764141"/>
              <a:ext cx="8924646" cy="54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3"/>
            <p:cNvCxnSpPr/>
            <p:nvPr/>
          </p:nvCxnSpPr>
          <p:spPr>
            <a:xfrm>
              <a:off x="107504" y="1677184"/>
              <a:ext cx="8924646" cy="54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3"/>
            <p:cNvCxnSpPr/>
            <p:nvPr/>
          </p:nvCxnSpPr>
          <p:spPr>
            <a:xfrm>
              <a:off x="80336" y="2348880"/>
              <a:ext cx="8924646" cy="54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33" name="Rechteck 32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38" name="Gerade Verbindung 37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ogen 3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164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179512" y="292494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Onlineverfahren können Sie sich mit einem Antrag gleichzeitig an </a:t>
            </a:r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unterschied-</a:t>
            </a:r>
            <a:r>
              <a:rPr lang="de-DE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lichen</a:t>
            </a:r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Schulen und Schularten bewerben.</a:t>
            </a:r>
            <a:endParaRPr lang="de-DE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9512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7" y="827099"/>
            <a:ext cx="854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 smtClean="0">
              <a:solidFill>
                <a:srgbClr val="FF96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45232" y="865356"/>
            <a:ext cx="8819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alle Beruflichen Gymnasien und fast alle Berufskollegs im Rems-Murr-Kreis erfolgt die Anmeldung online. Dieses Verfahren heißt </a:t>
            </a:r>
            <a:r>
              <a:rPr lang="de-DE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</a:t>
            </a:r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steht für „Bewerbung Online“.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79512" y="450912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„Wunsch-Schulen“ werden in einer persönlichen Prioritäten-Reihenfolge angegeben. </a:t>
            </a: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8" name="Rechteck 7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0" name="Gerade Verbindung 9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ogen 11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349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-23119" y="2132856"/>
            <a:ext cx="9167119" cy="2308324"/>
            <a:chOff x="-23119" y="2128788"/>
            <a:chExt cx="9167119" cy="2308324"/>
          </a:xfrm>
        </p:grpSpPr>
        <p:sp>
          <p:nvSpPr>
            <p:cNvPr id="30" name="Textfeld 29"/>
            <p:cNvSpPr txBox="1"/>
            <p:nvPr/>
          </p:nvSpPr>
          <p:spPr>
            <a:xfrm>
              <a:off x="2076788" y="2128788"/>
              <a:ext cx="706721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Abgabe des von den Erziehungsberechtigten unterschriebenen Antrags zusammen mit weiteren erforderlichen Anmeldeunterlagen bei der Schule der ersten Priorität. </a:t>
              </a:r>
              <a:r>
                <a:rPr lang="de-DE" sz="2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 in Ausnahmefällen wird der Antrag noch ein weiteres Mal an einer anderen Schule von der „Wunschliste“ abgegeben. </a:t>
              </a: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-23119" y="2210988"/>
              <a:ext cx="1930823" cy="2154115"/>
              <a:chOff x="1763688" y="764704"/>
              <a:chExt cx="1930823" cy="2154115"/>
            </a:xfrm>
          </p:grpSpPr>
          <p:sp>
            <p:nvSpPr>
              <p:cNvPr id="27" name="Eingekerbter Richtungspfeil 26"/>
              <p:cNvSpPr/>
              <p:nvPr/>
            </p:nvSpPr>
            <p:spPr>
              <a:xfrm rot="5400000">
                <a:off x="1900125" y="1124434"/>
                <a:ext cx="1939833" cy="1648938"/>
              </a:xfrm>
              <a:prstGeom prst="chevron">
                <a:avLst>
                  <a:gd name="adj" fmla="val 28486"/>
                </a:avLst>
              </a:prstGeom>
              <a:solidFill>
                <a:srgbClr val="FF9620"/>
              </a:solidFill>
              <a:ln>
                <a:solidFill>
                  <a:srgbClr val="FF9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05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bis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März</a:t>
                </a:r>
                <a:endPara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3688" y="764704"/>
                <a:ext cx="792088" cy="950506"/>
              </a:xfrm>
              <a:prstGeom prst="rect">
                <a:avLst/>
              </a:prstGeom>
            </p:spPr>
          </p:pic>
        </p:grpSp>
      </p:grpSp>
      <p:grpSp>
        <p:nvGrpSpPr>
          <p:cNvPr id="13" name="Gruppieren 12"/>
          <p:cNvGrpSpPr/>
          <p:nvPr/>
        </p:nvGrpSpPr>
        <p:grpSpPr>
          <a:xfrm>
            <a:off x="-23119" y="188640"/>
            <a:ext cx="8953327" cy="2010100"/>
            <a:chOff x="-23119" y="770828"/>
            <a:chExt cx="8953327" cy="2010100"/>
          </a:xfrm>
        </p:grpSpPr>
        <p:sp>
          <p:nvSpPr>
            <p:cNvPr id="20" name="Textfeld 19"/>
            <p:cNvSpPr txBox="1"/>
            <p:nvPr/>
          </p:nvSpPr>
          <p:spPr>
            <a:xfrm>
              <a:off x="2076788" y="1004535"/>
              <a:ext cx="68534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Registrierung unter </a:t>
              </a:r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www.schule-in-bw.de</a:t>
              </a:r>
              <a:endParaRPr lang="de-DE" sz="24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Online-Eingabe der Bewerbungsdaten und Ausdruck des ausgefüllten Aufnahmeantrags</a:t>
              </a: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-23119" y="770828"/>
              <a:ext cx="1930823" cy="2010100"/>
              <a:chOff x="1763688" y="764704"/>
              <a:chExt cx="1930823" cy="2010100"/>
            </a:xfrm>
          </p:grpSpPr>
          <p:sp>
            <p:nvSpPr>
              <p:cNvPr id="34" name="Eingekerbter Richtungspfeil 33"/>
              <p:cNvSpPr/>
              <p:nvPr/>
            </p:nvSpPr>
            <p:spPr>
              <a:xfrm rot="5400000">
                <a:off x="1900125" y="980419"/>
                <a:ext cx="1939833" cy="1648938"/>
              </a:xfrm>
              <a:prstGeom prst="chevron">
                <a:avLst>
                  <a:gd name="adj" fmla="val 28486"/>
                </a:avLst>
              </a:prstGeom>
              <a:solidFill>
                <a:srgbClr val="FF9620"/>
              </a:solidFill>
              <a:ln>
                <a:solidFill>
                  <a:srgbClr val="FF9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de-DE" sz="10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Mitte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Januar</a:t>
                </a:r>
                <a:endPara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3688" y="764704"/>
                <a:ext cx="792088" cy="950506"/>
              </a:xfrm>
              <a:prstGeom prst="rect">
                <a:avLst/>
              </a:prstGeom>
            </p:spPr>
          </p:pic>
        </p:grpSp>
      </p:grp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8" name="Rechteck 17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2" name="Gerade Verbindung 21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ogen 24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-23119" y="6021288"/>
            <a:ext cx="9167120" cy="836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/>
        </p:nvGrpSpPr>
        <p:grpSpPr>
          <a:xfrm>
            <a:off x="251520" y="4581128"/>
            <a:ext cx="8678687" cy="1939833"/>
            <a:chOff x="251521" y="4009447"/>
            <a:chExt cx="8678687" cy="1939833"/>
          </a:xfrm>
        </p:grpSpPr>
        <p:sp>
          <p:nvSpPr>
            <p:cNvPr id="32" name="Textfeld 31"/>
            <p:cNvSpPr txBox="1"/>
            <p:nvPr/>
          </p:nvSpPr>
          <p:spPr>
            <a:xfrm>
              <a:off x="2042508" y="4388911"/>
              <a:ext cx="688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schriftliche Benachrichtigung per Post durch die zuständige Schule über die vorläufige Zusage eines Schulplatzes oder eine vorläufige Absage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251521" y="4009447"/>
              <a:ext cx="1948318" cy="1939833"/>
              <a:chOff x="251521" y="3937438"/>
              <a:chExt cx="1948318" cy="1939833"/>
            </a:xfrm>
          </p:grpSpPr>
          <p:sp>
            <p:nvSpPr>
              <p:cNvPr id="31" name="Eingekerbter Richtungspfeil 30"/>
              <p:cNvSpPr/>
              <p:nvPr/>
            </p:nvSpPr>
            <p:spPr>
              <a:xfrm rot="5400000">
                <a:off x="106073" y="4082886"/>
                <a:ext cx="1939833" cy="1648938"/>
              </a:xfrm>
              <a:prstGeom prst="chevron">
                <a:avLst>
                  <a:gd name="adj" fmla="val 2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Ende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März</a:t>
                </a:r>
                <a:endPara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512" y="3986330"/>
                <a:ext cx="1013327" cy="10133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237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-23119" y="2215056"/>
            <a:ext cx="9167119" cy="2154115"/>
            <a:chOff x="-23119" y="2210988"/>
            <a:chExt cx="9167119" cy="2154115"/>
          </a:xfrm>
        </p:grpSpPr>
        <p:sp>
          <p:nvSpPr>
            <p:cNvPr id="30" name="Textfeld 29"/>
            <p:cNvSpPr txBox="1"/>
            <p:nvPr/>
          </p:nvSpPr>
          <p:spPr>
            <a:xfrm>
              <a:off x="2076788" y="2431336"/>
              <a:ext cx="70672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Abgabe des Endzeugnisses bzw. des Notenauszugs des Versetzungszeugnisses durch die Bewerberin/den Bewerber an der zuständigen Beruflichen Schule</a:t>
              </a: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-23119" y="2210988"/>
              <a:ext cx="1930823" cy="2154115"/>
              <a:chOff x="1763688" y="764704"/>
              <a:chExt cx="1930823" cy="2154115"/>
            </a:xfrm>
          </p:grpSpPr>
          <p:sp>
            <p:nvSpPr>
              <p:cNvPr id="27" name="Eingekerbter Richtungspfeil 26"/>
              <p:cNvSpPr/>
              <p:nvPr/>
            </p:nvSpPr>
            <p:spPr>
              <a:xfrm rot="5400000">
                <a:off x="1900125" y="1124434"/>
                <a:ext cx="1939833" cy="1648938"/>
              </a:xfrm>
              <a:prstGeom prst="chevron">
                <a:avLst>
                  <a:gd name="adj" fmla="val 28486"/>
                </a:avLst>
              </a:prstGeom>
              <a:solidFill>
                <a:srgbClr val="FF9620"/>
              </a:solidFill>
              <a:ln>
                <a:solidFill>
                  <a:srgbClr val="FF9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05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bis</a:t>
                </a:r>
              </a:p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Mitte</a:t>
                </a:r>
              </a:p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Juli</a:t>
                </a:r>
              </a:p>
            </p:txBody>
          </p:sp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3688" y="764704"/>
                <a:ext cx="792088" cy="950506"/>
              </a:xfrm>
              <a:prstGeom prst="rect">
                <a:avLst/>
              </a:prstGeom>
            </p:spPr>
          </p:pic>
        </p:grpSp>
      </p:grpSp>
      <p:grpSp>
        <p:nvGrpSpPr>
          <p:cNvPr id="13" name="Gruppieren 12"/>
          <p:cNvGrpSpPr/>
          <p:nvPr/>
        </p:nvGrpSpPr>
        <p:grpSpPr>
          <a:xfrm>
            <a:off x="-23119" y="188640"/>
            <a:ext cx="8953327" cy="2010100"/>
            <a:chOff x="-23119" y="770828"/>
            <a:chExt cx="8953327" cy="2010100"/>
          </a:xfrm>
        </p:grpSpPr>
        <p:sp>
          <p:nvSpPr>
            <p:cNvPr id="20" name="Textfeld 19"/>
            <p:cNvSpPr txBox="1"/>
            <p:nvPr/>
          </p:nvSpPr>
          <p:spPr>
            <a:xfrm>
              <a:off x="2076788" y="1004535"/>
              <a:ext cx="68534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schriftliche </a:t>
              </a:r>
              <a:r>
                <a:rPr lang="de-DE" sz="2400" dirty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Rückmeldung an die zuständige Schule erforderlich, falls keine weitere Teil-</a:t>
              </a:r>
              <a:r>
                <a:rPr lang="de-DE" sz="2400" dirty="0" err="1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nahme</a:t>
              </a:r>
              <a:r>
                <a:rPr lang="de-DE" sz="2400" dirty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am Verfahren gewünscht wird </a:t>
              </a:r>
            </a:p>
            <a:p>
              <a:r>
                <a:rPr lang="de-DE" sz="2400" dirty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(so bald wie möglich)</a:t>
              </a: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-23119" y="770828"/>
              <a:ext cx="1930823" cy="2010100"/>
              <a:chOff x="1763688" y="764704"/>
              <a:chExt cx="1930823" cy="2010100"/>
            </a:xfrm>
          </p:grpSpPr>
          <p:sp>
            <p:nvSpPr>
              <p:cNvPr id="34" name="Eingekerbter Richtungspfeil 33"/>
              <p:cNvSpPr/>
              <p:nvPr/>
            </p:nvSpPr>
            <p:spPr>
              <a:xfrm rot="5400000">
                <a:off x="1900125" y="980419"/>
                <a:ext cx="1939833" cy="1648938"/>
              </a:xfrm>
              <a:prstGeom prst="chevron">
                <a:avLst>
                  <a:gd name="adj" fmla="val 28486"/>
                </a:avLst>
              </a:prstGeom>
              <a:solidFill>
                <a:srgbClr val="FF9620"/>
              </a:solidFill>
              <a:ln>
                <a:solidFill>
                  <a:srgbClr val="FF9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de-DE" sz="105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Ende</a:t>
                </a:r>
              </a:p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März</a:t>
                </a:r>
              </a:p>
            </p:txBody>
          </p: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3688" y="764704"/>
                <a:ext cx="792088" cy="950506"/>
              </a:xfrm>
              <a:prstGeom prst="rect">
                <a:avLst/>
              </a:prstGeom>
            </p:spPr>
          </p:pic>
        </p:grpSp>
      </p:grp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8" name="Rechteck 17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2" name="Gerade Verbindung 21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ogen 24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-23119" y="6021288"/>
            <a:ext cx="9167120" cy="836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/>
        </p:nvGrpSpPr>
        <p:grpSpPr>
          <a:xfrm>
            <a:off x="251520" y="4581128"/>
            <a:ext cx="8678687" cy="1939833"/>
            <a:chOff x="251521" y="4009447"/>
            <a:chExt cx="8678687" cy="1939833"/>
          </a:xfrm>
        </p:grpSpPr>
        <p:sp>
          <p:nvSpPr>
            <p:cNvPr id="32" name="Textfeld 31"/>
            <p:cNvSpPr txBox="1"/>
            <p:nvPr/>
          </p:nvSpPr>
          <p:spPr>
            <a:xfrm>
              <a:off x="2042508" y="4388911"/>
              <a:ext cx="688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Benachrichtigung per E-Mail, dass eine Information über den endgültigen Schulplatz online in </a:t>
              </a:r>
              <a:r>
                <a:rPr lang="de-DE" sz="24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BewO</a:t>
              </a:r>
              <a:r>
                <a:rPr lang="de-DE" sz="2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zum Download bereit steht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251521" y="4009447"/>
              <a:ext cx="1948318" cy="1939833"/>
              <a:chOff x="251521" y="3937438"/>
              <a:chExt cx="1948318" cy="1939833"/>
            </a:xfrm>
          </p:grpSpPr>
          <p:sp>
            <p:nvSpPr>
              <p:cNvPr id="31" name="Eingekerbter Richtungspfeil 30"/>
              <p:cNvSpPr/>
              <p:nvPr/>
            </p:nvSpPr>
            <p:spPr>
              <a:xfrm rot="5400000">
                <a:off x="106073" y="4082886"/>
                <a:ext cx="1939833" cy="1648938"/>
              </a:xfrm>
              <a:prstGeom prst="chevron">
                <a:avLst>
                  <a:gd name="adj" fmla="val 2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Ende</a:t>
                </a:r>
              </a:p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Juli</a:t>
                </a:r>
              </a:p>
            </p:txBody>
          </p: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512" y="3986330"/>
                <a:ext cx="1013327" cy="10133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08123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23119" y="3208908"/>
            <a:ext cx="9142051" cy="2308324"/>
            <a:chOff x="-23119" y="3068960"/>
            <a:chExt cx="9142051" cy="2308324"/>
          </a:xfrm>
        </p:grpSpPr>
        <p:sp>
          <p:nvSpPr>
            <p:cNvPr id="30" name="Textfeld 29"/>
            <p:cNvSpPr txBox="1"/>
            <p:nvPr/>
          </p:nvSpPr>
          <p:spPr>
            <a:xfrm>
              <a:off x="2051720" y="3068960"/>
              <a:ext cx="706721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Aufnahmetag an der Beruflichen Schule mit verbindlicher Anmeldung (persönlich oder durch Vertreter/in),</a:t>
              </a:r>
            </a:p>
            <a:p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an die Nachrücker/innen durch die Schule (telefonisch oder per E-Mail),</a:t>
              </a:r>
            </a:p>
            <a:p>
              <a:r>
                <a:rPr lang="de-DE" sz="2400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Aufnahmetag für Nachrücker</a:t>
              </a:r>
              <a:endParaRPr lang="de-D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-23119" y="3140968"/>
              <a:ext cx="1930823" cy="2154115"/>
              <a:chOff x="1705073" y="764704"/>
              <a:chExt cx="1930823" cy="2154115"/>
            </a:xfrm>
          </p:grpSpPr>
          <p:sp>
            <p:nvSpPr>
              <p:cNvPr id="27" name="Eingekerbter Richtungspfeil 26"/>
              <p:cNvSpPr/>
              <p:nvPr/>
            </p:nvSpPr>
            <p:spPr>
              <a:xfrm rot="5400000">
                <a:off x="1841510" y="1124434"/>
                <a:ext cx="1939833" cy="1648938"/>
              </a:xfrm>
              <a:prstGeom prst="chevron">
                <a:avLst>
                  <a:gd name="adj" fmla="val 28486"/>
                </a:avLst>
              </a:prstGeom>
              <a:solidFill>
                <a:srgbClr val="FF9620"/>
              </a:solidFill>
              <a:ln>
                <a:solidFill>
                  <a:srgbClr val="FF96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Ende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Juli</a:t>
                </a:r>
                <a:endPara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5073" y="764704"/>
                <a:ext cx="792088" cy="950506"/>
              </a:xfrm>
              <a:prstGeom prst="rect">
                <a:avLst/>
              </a:prstGeom>
            </p:spPr>
          </p:pic>
        </p:grpSp>
      </p:grpSp>
      <p:sp>
        <p:nvSpPr>
          <p:cNvPr id="26" name="Textfeld 25"/>
          <p:cNvSpPr txBox="1"/>
          <p:nvPr/>
        </p:nvSpPr>
        <p:spPr>
          <a:xfrm>
            <a:off x="60407" y="827099"/>
            <a:ext cx="854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 smtClean="0">
              <a:solidFill>
                <a:srgbClr val="FF96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47672" y="391304"/>
            <a:ext cx="8644808" cy="2677656"/>
            <a:chOff x="251520" y="764704"/>
            <a:chExt cx="8644808" cy="2677656"/>
          </a:xfrm>
        </p:grpSpPr>
        <p:sp>
          <p:nvSpPr>
            <p:cNvPr id="20" name="Textfeld 19"/>
            <p:cNvSpPr txBox="1"/>
            <p:nvPr/>
          </p:nvSpPr>
          <p:spPr>
            <a:xfrm>
              <a:off x="2042908" y="764704"/>
              <a:ext cx="685342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</a:t>
              </a:r>
              <a:r>
                <a:rPr lang="de-DE" sz="24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BewO</a:t>
              </a:r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steht zum Download bereit: </a:t>
              </a:r>
            </a:p>
            <a:p>
              <a:pPr marL="538163" indent="-355600">
                <a:buFontTx/>
                <a:buChar char="-"/>
              </a:pPr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 Benachrichtigung über die endgültige Zusage eines Schulplatzes, </a:t>
              </a:r>
            </a:p>
            <a:p>
              <a:pPr marL="538163" indent="-355600">
                <a:buFontTx/>
                <a:buChar char="-"/>
              </a:pPr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eines </a:t>
              </a:r>
              <a:r>
                <a:rPr lang="de-DE" sz="240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Nachrückerplatzes</a:t>
              </a:r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oder </a:t>
              </a:r>
            </a:p>
            <a:p>
              <a:pPr marL="538163" indent="-355600">
                <a:buFontTx/>
                <a:buChar char="-"/>
              </a:pPr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eine endgültige Absage.</a:t>
              </a:r>
            </a:p>
            <a:p>
              <a:r>
                <a:rPr lang="de-DE" sz="2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Dort wird auch die Uhrzeit mitgeteilt, zu der die Aufnahme stattfindet. </a:t>
              </a: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251520" y="908720"/>
              <a:ext cx="1948318" cy="1939833"/>
              <a:chOff x="251521" y="3937438"/>
              <a:chExt cx="1948318" cy="1939833"/>
            </a:xfrm>
          </p:grpSpPr>
          <p:sp>
            <p:nvSpPr>
              <p:cNvPr id="23" name="Eingekerbter Richtungspfeil 22"/>
              <p:cNvSpPr/>
              <p:nvPr/>
            </p:nvSpPr>
            <p:spPr>
              <a:xfrm rot="5400000">
                <a:off x="106073" y="4082886"/>
                <a:ext cx="1939833" cy="1648938"/>
              </a:xfrm>
              <a:prstGeom prst="chevron">
                <a:avLst>
                  <a:gd name="adj" fmla="val 2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Ende</a:t>
                </a:r>
              </a:p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Juli</a:t>
                </a:r>
                <a:endPara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512" y="3986330"/>
                <a:ext cx="1013327" cy="1013327"/>
              </a:xfrm>
              <a:prstGeom prst="rect">
                <a:avLst/>
              </a:prstGeom>
            </p:spPr>
          </p:pic>
        </p:grpSp>
      </p:grp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4" name="Rechteck 13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6" name="Gerade Verbindung 15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ogen 17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01901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5232" y="865356"/>
            <a:ext cx="9323312" cy="4939908"/>
            <a:chOff x="145232" y="865356"/>
            <a:chExt cx="9323312" cy="4939908"/>
          </a:xfrm>
        </p:grpSpPr>
        <p:sp>
          <p:nvSpPr>
            <p:cNvPr id="20" name="Textfeld 19"/>
            <p:cNvSpPr txBox="1"/>
            <p:nvPr/>
          </p:nvSpPr>
          <p:spPr>
            <a:xfrm>
              <a:off x="145232" y="865356"/>
              <a:ext cx="87849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Berufskollegs, die (momentan) noch nicht am </a:t>
              </a:r>
              <a:r>
                <a:rPr lang="de-DE" sz="320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BewO</a:t>
              </a:r>
              <a:r>
                <a:rPr lang="de-DE" sz="3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-Verfahren beteiligt sind: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79512" y="1909005"/>
              <a:ext cx="9289032" cy="389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ts val="4300"/>
                </a:lnSpc>
                <a:buFont typeface="Arial" charset="0"/>
                <a:buChar char="•"/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Berufskollegs zum Erwerb der Fachhochschulreife (1BKFH)</a:t>
              </a:r>
            </a:p>
            <a:p>
              <a:pPr marL="457200" indent="-457200">
                <a:lnSpc>
                  <a:spcPts val="4300"/>
                </a:lnSpc>
                <a:buFont typeface="Arial" charset="0"/>
                <a:buChar char="•"/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Fachschule für Sozialpädagogik </a:t>
              </a:r>
            </a:p>
            <a:p>
              <a:pPr>
                <a:lnSpc>
                  <a:spcPts val="4300"/>
                </a:lnSpc>
                <a:tabLst>
                  <a:tab pos="441325" algn="l"/>
                </a:tabLst>
              </a:pPr>
              <a:r>
                <a:rPr lang="de-DE" sz="28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(2BKSP, BKSPT, BKSPIT)</a:t>
              </a:r>
            </a:p>
            <a:p>
              <a:pPr marL="457200" indent="-457200">
                <a:lnSpc>
                  <a:spcPts val="4300"/>
                </a:lnSpc>
                <a:buFont typeface="Arial" charset="0"/>
                <a:buChar char="•"/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Duale Berufskollegs (kaufmännisch/gewerblich)</a:t>
              </a:r>
            </a:p>
            <a:p>
              <a:pPr marL="457200" indent="-457200">
                <a:lnSpc>
                  <a:spcPts val="4300"/>
                </a:lnSpc>
                <a:buFont typeface="Arial" charset="0"/>
                <a:buChar char="•"/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BK für Informatik (3BKI)</a:t>
              </a:r>
            </a:p>
            <a:p>
              <a:pPr marL="457200" indent="-457200">
                <a:lnSpc>
                  <a:spcPts val="4300"/>
                </a:lnSpc>
                <a:buFont typeface="Arial" charset="0"/>
                <a:buChar char="•"/>
              </a:pPr>
              <a:r>
                <a:rPr lang="de-DE" sz="28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BK Sport und Vereinsmanagement (3BKSVM)</a:t>
              </a: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179512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7" y="827099"/>
            <a:ext cx="854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 smtClean="0">
              <a:solidFill>
                <a:srgbClr val="FF96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8" name="Rechteck 7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0" name="Gerade Verbindung 9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ogen 11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89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79512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0407" y="827099"/>
            <a:ext cx="854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 smtClean="0">
              <a:solidFill>
                <a:srgbClr val="FF96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45232" y="865356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Anmeldung im </a:t>
            </a:r>
            <a:r>
              <a:rPr lang="de-DE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BewO</a:t>
            </a:r>
            <a:r>
              <a:rPr lang="de-DE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erfolgt mit dem Halbjahreszeugnis. Insofern ist die Zusage für den Schulplatz nach dem ersten Verteilungslauf im März nur vorläufig, denn für die Platzvergabe ist letztlich nur das Jahresendzeugnis maßgeblich. </a:t>
            </a: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6" name="Rechteck 5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8" name="Gerade Verbindung 7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ogen 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456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38" y="980728"/>
            <a:ext cx="5035095" cy="488557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6" name="Rechteck 5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9" name="Gerade Verbindung 8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ogen 10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72008" y="237604"/>
            <a:ext cx="7524328" cy="4473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Sie Noch </a:t>
            </a:r>
          </a:p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38" y="980728"/>
            <a:ext cx="5035095" cy="48855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72008" y="237604"/>
            <a:ext cx="7524328" cy="4473848"/>
          </a:xfrm>
        </p:spPr>
        <p:txBody>
          <a:bodyPr>
            <a:norm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07" y="2516460"/>
            <a:ext cx="1447800" cy="1447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7" name="Rechteck 6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0" name="Gerade Verbindung 9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ogen 11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4" name="Untertitel 2"/>
          <p:cNvSpPr txBox="1">
            <a:spLocks/>
          </p:cNvSpPr>
          <p:nvPr/>
        </p:nvSpPr>
        <p:spPr>
          <a:xfrm>
            <a:off x="1338591" y="6098519"/>
            <a:ext cx="9066057" cy="9763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  <a:scene3d>
              <a:camera prst="orthographicFront">
                <a:rot lat="19499996" lon="0" rev="0"/>
              </a:camera>
              <a:lightRig rig="threePt" dir="t"/>
            </a:scene3d>
            <a:sp3d extrusionH="57150">
              <a:bevelT w="82550" h="38100" prst="coolSlant"/>
            </a:sp3d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Berufliches Schulzentrum Waiblingen</a:t>
            </a:r>
            <a:endParaRPr lang="de-DE" sz="2800" i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4572000" y="3339619"/>
            <a:ext cx="442798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tabLst>
                <a:tab pos="533400" algn="l"/>
              </a:tabLst>
            </a:pPr>
            <a:r>
              <a:rPr lang="de-DE" sz="3200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Ausgangspunkt:</a:t>
            </a:r>
          </a:p>
          <a:p>
            <a:pPr marL="441325" indent="-441325">
              <a:lnSpc>
                <a:spcPts val="5000"/>
              </a:lnSpc>
              <a:buFont typeface="Wingdings" pitchFamily="2" charset="2"/>
              <a:buChar char="Ø"/>
              <a:tabLst>
                <a:tab pos="533400" algn="l"/>
              </a:tabLst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 stehe ich?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2000" y="4656038"/>
            <a:ext cx="407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meine Interessen?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3" name="Titel 1"/>
          <p:cNvSpPr txBox="1">
            <a:spLocks/>
          </p:cNvSpPr>
          <p:nvPr/>
        </p:nvSpPr>
        <p:spPr>
          <a:xfrm>
            <a:off x="0" y="304056"/>
            <a:ext cx="64770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>
                <a:solidFill>
                  <a:srgbClr val="FF9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Willkommen!</a:t>
            </a:r>
            <a:endParaRPr lang="de-DE" sz="3600" dirty="0">
              <a:solidFill>
                <a:srgbClr val="FF96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3842" y="884569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Wege ergeben sich durch Berufliche Gymnasien und Berufskollegs?</a:t>
            </a:r>
            <a:endParaRPr lang="de-DE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8" name="Rechteck 7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0" name="Gerade Verbindung 9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ogen 11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62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572000" y="4656038"/>
            <a:ext cx="407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meine Interessen?</a:t>
            </a: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6" name="Rechteck 5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8" name="Gerade Verbindung 7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ogen 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00616" y="802447"/>
            <a:ext cx="407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Soziales</a:t>
            </a:r>
          </a:p>
        </p:txBody>
      </p:sp>
    </p:spTree>
    <p:extLst>
      <p:ext uri="{BB962C8B-B14F-4D97-AF65-F5344CB8AC3E}">
        <p14:creationId xmlns:p14="http://schemas.microsoft.com/office/powerpoint/2010/main" val="31874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575147" y="802447"/>
            <a:ext cx="7173317" cy="3752112"/>
            <a:chOff x="1575147" y="576978"/>
            <a:chExt cx="7173317" cy="3981820"/>
          </a:xfrm>
        </p:grpSpPr>
        <p:sp>
          <p:nvSpPr>
            <p:cNvPr id="2" name="Pfeil nach unten 1"/>
            <p:cNvSpPr/>
            <p:nvPr/>
          </p:nvSpPr>
          <p:spPr>
            <a:xfrm>
              <a:off x="2627784" y="584775"/>
              <a:ext cx="936104" cy="2772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575147" y="3287915"/>
              <a:ext cx="2996853" cy="88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Allgemeine Studienberechtigung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671491" y="3284984"/>
              <a:ext cx="4076973" cy="127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Studium aller Fächer              an (Fach-)Hochschulen /</a:t>
              </a:r>
            </a:p>
            <a:p>
              <a:pPr algn="ctr"/>
              <a:r>
                <a:rPr lang="de-DE" sz="2400" i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Berufsausbildung</a:t>
              </a:r>
            </a:p>
          </p:txBody>
        </p:sp>
        <p:sp>
          <p:nvSpPr>
            <p:cNvPr id="26" name="Pfeil nach unten 25"/>
            <p:cNvSpPr/>
            <p:nvPr/>
          </p:nvSpPr>
          <p:spPr>
            <a:xfrm>
              <a:off x="6142434" y="576978"/>
              <a:ext cx="936104" cy="2772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4572000" y="4656038"/>
            <a:ext cx="407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meine Ziele?</a:t>
            </a:r>
          </a:p>
        </p:txBody>
      </p:sp>
      <p:grpSp>
        <p:nvGrpSpPr>
          <p:cNvPr id="18" name="Gruppieren 17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9" name="Rechteck 18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22" name="Gerade Verbindung 21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ogen 28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200616" y="802447"/>
            <a:ext cx="407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Soziales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239103" y="313492"/>
            <a:ext cx="690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ABITUR     FACHHOCHSCHULREIFE</a:t>
            </a:r>
          </a:p>
        </p:txBody>
      </p:sp>
    </p:spTree>
    <p:extLst>
      <p:ext uri="{BB962C8B-B14F-4D97-AF65-F5344CB8AC3E}">
        <p14:creationId xmlns:p14="http://schemas.microsoft.com/office/powerpoint/2010/main" val="37882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2392337" y="805751"/>
            <a:ext cx="6185777" cy="2026219"/>
            <a:chOff x="2392337" y="689119"/>
            <a:chExt cx="6185777" cy="2026219"/>
          </a:xfrm>
        </p:grpSpPr>
        <p:sp>
          <p:nvSpPr>
            <p:cNvPr id="35" name="Textfeld 34"/>
            <p:cNvSpPr txBox="1"/>
            <p:nvPr/>
          </p:nvSpPr>
          <p:spPr>
            <a:xfrm>
              <a:off x="2402307" y="2192118"/>
              <a:ext cx="6175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Maria-Merian-Schule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392337" y="689119"/>
              <a:ext cx="6140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Gewerbliche Schule Waiblingen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2392337" y="1235107"/>
              <a:ext cx="6175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i="1" dirty="0" smtClean="0">
                  <a:solidFill>
                    <a:srgbClr val="FF96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 Schule Waiblingen</a:t>
              </a:r>
            </a:p>
          </p:txBody>
        </p: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3426092" cy="270892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200616" y="802447"/>
            <a:ext cx="407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572000" y="4656038"/>
            <a:ext cx="407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meine Möglichkeiten?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107504" y="838999"/>
            <a:ext cx="8928992" cy="2517993"/>
            <a:chOff x="200616" y="685815"/>
            <a:chExt cx="8547848" cy="2517993"/>
          </a:xfrm>
        </p:grpSpPr>
        <p:cxnSp>
          <p:nvCxnSpPr>
            <p:cNvPr id="28" name="Gerade Verbindung 28"/>
            <p:cNvCxnSpPr/>
            <p:nvPr/>
          </p:nvCxnSpPr>
          <p:spPr>
            <a:xfrm>
              <a:off x="200616" y="3203808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"/>
            <p:cNvCxnSpPr/>
            <p:nvPr/>
          </p:nvCxnSpPr>
          <p:spPr>
            <a:xfrm>
              <a:off x="200616" y="1196752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9"/>
            <p:cNvCxnSpPr/>
            <p:nvPr/>
          </p:nvCxnSpPr>
          <p:spPr>
            <a:xfrm>
              <a:off x="200616" y="1700808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21"/>
            <p:cNvCxnSpPr/>
            <p:nvPr/>
          </p:nvCxnSpPr>
          <p:spPr>
            <a:xfrm>
              <a:off x="200616" y="685815"/>
              <a:ext cx="85478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feld 14"/>
          <p:cNvSpPr txBox="1"/>
          <p:nvPr/>
        </p:nvSpPr>
        <p:spPr>
          <a:xfrm>
            <a:off x="2239103" y="313492"/>
            <a:ext cx="690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ABITUR     FACHHOCHSCHULREIFE</a:t>
            </a:r>
          </a:p>
        </p:txBody>
      </p:sp>
      <p:grpSp>
        <p:nvGrpSpPr>
          <p:cNvPr id="16" name="Gruppieren 15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17" name="Rechteck 16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9" name="Gerade Verbindung 18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Bogen 20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1979712" y="335699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Berufliches Gymnasium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538478" y="3356992"/>
            <a:ext cx="336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Berufskolleg</a:t>
            </a:r>
          </a:p>
        </p:txBody>
      </p:sp>
    </p:spTree>
    <p:extLst>
      <p:ext uri="{BB962C8B-B14F-4D97-AF65-F5344CB8AC3E}">
        <p14:creationId xmlns:p14="http://schemas.microsoft.com/office/powerpoint/2010/main" val="10142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 smtClean="0"/>
              <a:t>Berufliches Schulzentrum Waiblingen</a:t>
            </a:r>
            <a:endParaRPr lang="de-DE" i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584376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543242" y="862400"/>
            <a:ext cx="804622" cy="804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8515351" y="116632"/>
            <a:ext cx="628649" cy="627889"/>
            <a:chOff x="0" y="0"/>
            <a:chExt cx="2096044" cy="2093323"/>
          </a:xfrm>
        </p:grpSpPr>
        <p:sp>
          <p:nvSpPr>
            <p:cNvPr id="6" name="Rechteck 5"/>
            <p:cNvSpPr/>
            <p:nvPr/>
          </p:nvSpPr>
          <p:spPr>
            <a:xfrm>
              <a:off x="644434" y="34834"/>
              <a:ext cx="400050" cy="119634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838200" y="659674"/>
              <a:ext cx="594360" cy="57150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8" name="Gerade Verbindung 7"/>
            <p:cNvCxnSpPr/>
            <p:nvPr/>
          </p:nvCxnSpPr>
          <p:spPr>
            <a:xfrm flipH="1">
              <a:off x="0" y="1049383"/>
              <a:ext cx="10439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1045029" y="1232263"/>
              <a:ext cx="0" cy="861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ogen 9"/>
            <p:cNvSpPr/>
            <p:nvPr/>
          </p:nvSpPr>
          <p:spPr>
            <a:xfrm rot="10800000">
              <a:off x="4354" y="0"/>
              <a:ext cx="2091690" cy="2087880"/>
            </a:xfrm>
            <a:prstGeom prst="arc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677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44" b="4897"/>
          <a:stretch/>
        </p:blipFill>
        <p:spPr>
          <a:xfrm>
            <a:off x="0" y="-1"/>
            <a:ext cx="9144000" cy="5966461"/>
          </a:xfrm>
          <a:prstGeom prst="rect">
            <a:avLst/>
          </a:prstGeom>
          <a:solidFill>
            <a:srgbClr val="00B0F0">
              <a:alpha val="0"/>
            </a:srgbClr>
          </a:solidFill>
        </p:spPr>
      </p:pic>
      <p:grpSp>
        <p:nvGrpSpPr>
          <p:cNvPr id="2" name="Gruppieren 1"/>
          <p:cNvGrpSpPr/>
          <p:nvPr/>
        </p:nvGrpSpPr>
        <p:grpSpPr>
          <a:xfrm>
            <a:off x="609600" y="451104"/>
            <a:ext cx="5132832" cy="5218176"/>
            <a:chOff x="609600" y="451104"/>
            <a:chExt cx="5132832" cy="5218176"/>
          </a:xfrm>
        </p:grpSpPr>
        <p:sp>
          <p:nvSpPr>
            <p:cNvPr id="10" name="Freihandform 9"/>
            <p:cNvSpPr/>
            <p:nvPr/>
          </p:nvSpPr>
          <p:spPr>
            <a:xfrm>
              <a:off x="1598866" y="1921039"/>
              <a:ext cx="1647825" cy="2343150"/>
            </a:xfrm>
            <a:custGeom>
              <a:avLst/>
              <a:gdLst>
                <a:gd name="connsiteX0" fmla="*/ 1152525 w 1647825"/>
                <a:gd name="connsiteY0" fmla="*/ 0 h 2343150"/>
                <a:gd name="connsiteX1" fmla="*/ 1143000 w 1647825"/>
                <a:gd name="connsiteY1" fmla="*/ 361950 h 2343150"/>
                <a:gd name="connsiteX2" fmla="*/ 1504950 w 1647825"/>
                <a:gd name="connsiteY2" fmla="*/ 323850 h 2343150"/>
                <a:gd name="connsiteX3" fmla="*/ 1485900 w 1647825"/>
                <a:gd name="connsiteY3" fmla="*/ 561975 h 2343150"/>
                <a:gd name="connsiteX4" fmla="*/ 895350 w 1647825"/>
                <a:gd name="connsiteY4" fmla="*/ 552450 h 2343150"/>
                <a:gd name="connsiteX5" fmla="*/ 866775 w 1647825"/>
                <a:gd name="connsiteY5" fmla="*/ 1066800 h 2343150"/>
                <a:gd name="connsiteX6" fmla="*/ 714375 w 1647825"/>
                <a:gd name="connsiteY6" fmla="*/ 1057275 h 2343150"/>
                <a:gd name="connsiteX7" fmla="*/ 704850 w 1647825"/>
                <a:gd name="connsiteY7" fmla="*/ 923925 h 2343150"/>
                <a:gd name="connsiteX8" fmla="*/ 57150 w 1647825"/>
                <a:gd name="connsiteY8" fmla="*/ 885825 h 2343150"/>
                <a:gd name="connsiteX9" fmla="*/ 0 w 1647825"/>
                <a:gd name="connsiteY9" fmla="*/ 2133600 h 2343150"/>
                <a:gd name="connsiteX10" fmla="*/ 647700 w 1647825"/>
                <a:gd name="connsiteY10" fmla="*/ 2124075 h 2343150"/>
                <a:gd name="connsiteX11" fmla="*/ 657225 w 1647825"/>
                <a:gd name="connsiteY11" fmla="*/ 2333625 h 2343150"/>
                <a:gd name="connsiteX12" fmla="*/ 1114425 w 1647825"/>
                <a:gd name="connsiteY12" fmla="*/ 2343150 h 2343150"/>
                <a:gd name="connsiteX13" fmla="*/ 1085850 w 1647825"/>
                <a:gd name="connsiteY13" fmla="*/ 2152650 h 2343150"/>
                <a:gd name="connsiteX14" fmla="*/ 1276350 w 1647825"/>
                <a:gd name="connsiteY14" fmla="*/ 1981200 h 2343150"/>
                <a:gd name="connsiteX15" fmla="*/ 1552575 w 1647825"/>
                <a:gd name="connsiteY15" fmla="*/ 2009775 h 2343150"/>
                <a:gd name="connsiteX16" fmla="*/ 1647825 w 1647825"/>
                <a:gd name="connsiteY16" fmla="*/ 57150 h 2343150"/>
                <a:gd name="connsiteX17" fmla="*/ 1152525 w 1647825"/>
                <a:gd name="connsiteY17" fmla="*/ 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7825" h="2343150">
                  <a:moveTo>
                    <a:pt x="1152525" y="0"/>
                  </a:moveTo>
                  <a:lnTo>
                    <a:pt x="1143000" y="361950"/>
                  </a:lnTo>
                  <a:lnTo>
                    <a:pt x="1504950" y="323850"/>
                  </a:lnTo>
                  <a:lnTo>
                    <a:pt x="1485900" y="561975"/>
                  </a:lnTo>
                  <a:lnTo>
                    <a:pt x="895350" y="552450"/>
                  </a:lnTo>
                  <a:lnTo>
                    <a:pt x="866775" y="1066800"/>
                  </a:lnTo>
                  <a:lnTo>
                    <a:pt x="714375" y="1057275"/>
                  </a:lnTo>
                  <a:lnTo>
                    <a:pt x="704850" y="923925"/>
                  </a:lnTo>
                  <a:lnTo>
                    <a:pt x="57150" y="885825"/>
                  </a:lnTo>
                  <a:lnTo>
                    <a:pt x="0" y="2133600"/>
                  </a:lnTo>
                  <a:lnTo>
                    <a:pt x="647700" y="2124075"/>
                  </a:lnTo>
                  <a:lnTo>
                    <a:pt x="657225" y="2333625"/>
                  </a:lnTo>
                  <a:lnTo>
                    <a:pt x="1114425" y="2343150"/>
                  </a:lnTo>
                  <a:lnTo>
                    <a:pt x="1085850" y="2152650"/>
                  </a:lnTo>
                  <a:lnTo>
                    <a:pt x="1276350" y="1981200"/>
                  </a:lnTo>
                  <a:lnTo>
                    <a:pt x="1552575" y="2009775"/>
                  </a:lnTo>
                  <a:lnTo>
                    <a:pt x="1647825" y="57150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FFFF00">
                <a:alpha val="5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743200" y="1529080"/>
              <a:ext cx="1935480" cy="3393440"/>
            </a:xfrm>
            <a:custGeom>
              <a:avLst/>
              <a:gdLst>
                <a:gd name="connsiteX0" fmla="*/ 0 w 1935480"/>
                <a:gd name="connsiteY0" fmla="*/ 0 h 3393440"/>
                <a:gd name="connsiteX1" fmla="*/ 15240 w 1935480"/>
                <a:gd name="connsiteY1" fmla="*/ 375920 h 3393440"/>
                <a:gd name="connsiteX2" fmla="*/ 523240 w 1935480"/>
                <a:gd name="connsiteY2" fmla="*/ 431800 h 3393440"/>
                <a:gd name="connsiteX3" fmla="*/ 441960 w 1935480"/>
                <a:gd name="connsiteY3" fmla="*/ 2387600 h 3393440"/>
                <a:gd name="connsiteX4" fmla="*/ 640080 w 1935480"/>
                <a:gd name="connsiteY4" fmla="*/ 2413000 h 3393440"/>
                <a:gd name="connsiteX5" fmla="*/ 797560 w 1935480"/>
                <a:gd name="connsiteY5" fmla="*/ 2555240 h 3393440"/>
                <a:gd name="connsiteX6" fmla="*/ 792480 w 1935480"/>
                <a:gd name="connsiteY6" fmla="*/ 3357880 h 3393440"/>
                <a:gd name="connsiteX7" fmla="*/ 1163320 w 1935480"/>
                <a:gd name="connsiteY7" fmla="*/ 3393440 h 3393440"/>
                <a:gd name="connsiteX8" fmla="*/ 1203960 w 1935480"/>
                <a:gd name="connsiteY8" fmla="*/ 2976880 h 3393440"/>
                <a:gd name="connsiteX9" fmla="*/ 1386840 w 1935480"/>
                <a:gd name="connsiteY9" fmla="*/ 2987040 h 3393440"/>
                <a:gd name="connsiteX10" fmla="*/ 1371600 w 1935480"/>
                <a:gd name="connsiteY10" fmla="*/ 3185160 h 3393440"/>
                <a:gd name="connsiteX11" fmla="*/ 1869440 w 1935480"/>
                <a:gd name="connsiteY11" fmla="*/ 3210560 h 3393440"/>
                <a:gd name="connsiteX12" fmla="*/ 1935480 w 1935480"/>
                <a:gd name="connsiteY12" fmla="*/ 1442720 h 3393440"/>
                <a:gd name="connsiteX13" fmla="*/ 1493520 w 1935480"/>
                <a:gd name="connsiteY13" fmla="*/ 1422400 h 3393440"/>
                <a:gd name="connsiteX14" fmla="*/ 1463040 w 1935480"/>
                <a:gd name="connsiteY14" fmla="*/ 1584960 h 3393440"/>
                <a:gd name="connsiteX15" fmla="*/ 1143000 w 1935480"/>
                <a:gd name="connsiteY15" fmla="*/ 1569720 h 3393440"/>
                <a:gd name="connsiteX16" fmla="*/ 1148080 w 1935480"/>
                <a:gd name="connsiteY16" fmla="*/ 985520 h 3393440"/>
                <a:gd name="connsiteX17" fmla="*/ 584200 w 1935480"/>
                <a:gd name="connsiteY17" fmla="*/ 970280 h 3393440"/>
                <a:gd name="connsiteX18" fmla="*/ 604520 w 1935480"/>
                <a:gd name="connsiteY18" fmla="*/ 731520 h 3393440"/>
                <a:gd name="connsiteX19" fmla="*/ 1163320 w 1935480"/>
                <a:gd name="connsiteY19" fmla="*/ 741680 h 3393440"/>
                <a:gd name="connsiteX20" fmla="*/ 1178560 w 1935480"/>
                <a:gd name="connsiteY20" fmla="*/ 127000 h 3393440"/>
                <a:gd name="connsiteX21" fmla="*/ 574040 w 1935480"/>
                <a:gd name="connsiteY21" fmla="*/ 101600 h 3393440"/>
                <a:gd name="connsiteX22" fmla="*/ 533400 w 1935480"/>
                <a:gd name="connsiteY22" fmla="*/ 187960 h 3393440"/>
                <a:gd name="connsiteX23" fmla="*/ 411480 w 1935480"/>
                <a:gd name="connsiteY23" fmla="*/ 187960 h 3393440"/>
                <a:gd name="connsiteX24" fmla="*/ 391160 w 1935480"/>
                <a:gd name="connsiteY24" fmla="*/ 55880 h 3393440"/>
                <a:gd name="connsiteX25" fmla="*/ 0 w 1935480"/>
                <a:gd name="connsiteY25" fmla="*/ 0 h 33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35480" h="3393440">
                  <a:moveTo>
                    <a:pt x="0" y="0"/>
                  </a:moveTo>
                  <a:lnTo>
                    <a:pt x="15240" y="375920"/>
                  </a:lnTo>
                  <a:lnTo>
                    <a:pt x="523240" y="431800"/>
                  </a:lnTo>
                  <a:lnTo>
                    <a:pt x="441960" y="2387600"/>
                  </a:lnTo>
                  <a:lnTo>
                    <a:pt x="640080" y="2413000"/>
                  </a:lnTo>
                  <a:lnTo>
                    <a:pt x="797560" y="2555240"/>
                  </a:lnTo>
                  <a:cubicBezTo>
                    <a:pt x="795867" y="2822787"/>
                    <a:pt x="794173" y="3090333"/>
                    <a:pt x="792480" y="3357880"/>
                  </a:cubicBezTo>
                  <a:lnTo>
                    <a:pt x="1163320" y="3393440"/>
                  </a:lnTo>
                  <a:lnTo>
                    <a:pt x="1203960" y="2976880"/>
                  </a:lnTo>
                  <a:lnTo>
                    <a:pt x="1386840" y="2987040"/>
                  </a:lnTo>
                  <a:lnTo>
                    <a:pt x="1371600" y="3185160"/>
                  </a:lnTo>
                  <a:lnTo>
                    <a:pt x="1869440" y="3210560"/>
                  </a:lnTo>
                  <a:lnTo>
                    <a:pt x="1935480" y="1442720"/>
                  </a:lnTo>
                  <a:lnTo>
                    <a:pt x="1493520" y="1422400"/>
                  </a:lnTo>
                  <a:lnTo>
                    <a:pt x="1463040" y="1584960"/>
                  </a:lnTo>
                  <a:lnTo>
                    <a:pt x="1143000" y="1569720"/>
                  </a:lnTo>
                  <a:cubicBezTo>
                    <a:pt x="1144693" y="1374987"/>
                    <a:pt x="1146387" y="1180253"/>
                    <a:pt x="1148080" y="985520"/>
                  </a:cubicBezTo>
                  <a:lnTo>
                    <a:pt x="584200" y="970280"/>
                  </a:lnTo>
                  <a:lnTo>
                    <a:pt x="604520" y="731520"/>
                  </a:lnTo>
                  <a:lnTo>
                    <a:pt x="1163320" y="741680"/>
                  </a:lnTo>
                  <a:lnTo>
                    <a:pt x="1178560" y="127000"/>
                  </a:lnTo>
                  <a:lnTo>
                    <a:pt x="574040" y="101600"/>
                  </a:lnTo>
                  <a:lnTo>
                    <a:pt x="533400" y="187960"/>
                  </a:lnTo>
                  <a:lnTo>
                    <a:pt x="411480" y="187960"/>
                  </a:lnTo>
                  <a:lnTo>
                    <a:pt x="391160" y="55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609600" y="4340352"/>
              <a:ext cx="1822704" cy="1328928"/>
            </a:xfrm>
            <a:custGeom>
              <a:avLst/>
              <a:gdLst>
                <a:gd name="connsiteX0" fmla="*/ 505968 w 1822704"/>
                <a:gd name="connsiteY0" fmla="*/ 0 h 1328928"/>
                <a:gd name="connsiteX1" fmla="*/ 493776 w 1822704"/>
                <a:gd name="connsiteY1" fmla="*/ 182880 h 1328928"/>
                <a:gd name="connsiteX2" fmla="*/ 48768 w 1822704"/>
                <a:gd name="connsiteY2" fmla="*/ 170688 h 1328928"/>
                <a:gd name="connsiteX3" fmla="*/ 0 w 1822704"/>
                <a:gd name="connsiteY3" fmla="*/ 1261872 h 1328928"/>
                <a:gd name="connsiteX4" fmla="*/ 1054608 w 1822704"/>
                <a:gd name="connsiteY4" fmla="*/ 1286256 h 1328928"/>
                <a:gd name="connsiteX5" fmla="*/ 1060704 w 1822704"/>
                <a:gd name="connsiteY5" fmla="*/ 1310640 h 1328928"/>
                <a:gd name="connsiteX6" fmla="*/ 1810512 w 1822704"/>
                <a:gd name="connsiteY6" fmla="*/ 1328928 h 1328928"/>
                <a:gd name="connsiteX7" fmla="*/ 1822704 w 1822704"/>
                <a:gd name="connsiteY7" fmla="*/ 219456 h 1328928"/>
                <a:gd name="connsiteX8" fmla="*/ 1103376 w 1822704"/>
                <a:gd name="connsiteY8" fmla="*/ 188976 h 1328928"/>
                <a:gd name="connsiteX9" fmla="*/ 1103376 w 1822704"/>
                <a:gd name="connsiteY9" fmla="*/ 237744 h 1328928"/>
                <a:gd name="connsiteX10" fmla="*/ 999744 w 1822704"/>
                <a:gd name="connsiteY10" fmla="*/ 237744 h 1328928"/>
                <a:gd name="connsiteX11" fmla="*/ 1030224 w 1822704"/>
                <a:gd name="connsiteY11" fmla="*/ 347472 h 1328928"/>
                <a:gd name="connsiteX12" fmla="*/ 944880 w 1822704"/>
                <a:gd name="connsiteY12" fmla="*/ 329184 h 1328928"/>
                <a:gd name="connsiteX13" fmla="*/ 932688 w 1822704"/>
                <a:gd name="connsiteY13" fmla="*/ 91440 h 1328928"/>
                <a:gd name="connsiteX14" fmla="*/ 841248 w 1822704"/>
                <a:gd name="connsiteY14" fmla="*/ 0 h 1328928"/>
                <a:gd name="connsiteX15" fmla="*/ 505968 w 1822704"/>
                <a:gd name="connsiteY15" fmla="*/ 0 h 132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2704" h="1328928">
                  <a:moveTo>
                    <a:pt x="505968" y="0"/>
                  </a:moveTo>
                  <a:lnTo>
                    <a:pt x="493776" y="182880"/>
                  </a:lnTo>
                  <a:lnTo>
                    <a:pt x="48768" y="170688"/>
                  </a:lnTo>
                  <a:lnTo>
                    <a:pt x="0" y="1261872"/>
                  </a:lnTo>
                  <a:lnTo>
                    <a:pt x="1054608" y="1286256"/>
                  </a:lnTo>
                  <a:lnTo>
                    <a:pt x="1060704" y="1310640"/>
                  </a:lnTo>
                  <a:lnTo>
                    <a:pt x="1810512" y="1328928"/>
                  </a:lnTo>
                  <a:lnTo>
                    <a:pt x="1822704" y="219456"/>
                  </a:lnTo>
                  <a:lnTo>
                    <a:pt x="1103376" y="188976"/>
                  </a:lnTo>
                  <a:lnTo>
                    <a:pt x="1103376" y="237744"/>
                  </a:lnTo>
                  <a:lnTo>
                    <a:pt x="999744" y="237744"/>
                  </a:lnTo>
                  <a:lnTo>
                    <a:pt x="1030224" y="347472"/>
                  </a:lnTo>
                  <a:lnTo>
                    <a:pt x="944880" y="329184"/>
                  </a:lnTo>
                  <a:lnTo>
                    <a:pt x="932688" y="91440"/>
                  </a:lnTo>
                  <a:lnTo>
                    <a:pt x="841248" y="0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92D050">
                <a:alpha val="51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2712720" y="4693920"/>
              <a:ext cx="725424" cy="621792"/>
            </a:xfrm>
            <a:custGeom>
              <a:avLst/>
              <a:gdLst>
                <a:gd name="connsiteX0" fmla="*/ 0 w 725424"/>
                <a:gd name="connsiteY0" fmla="*/ 0 h 621792"/>
                <a:gd name="connsiteX1" fmla="*/ 0 w 725424"/>
                <a:gd name="connsiteY1" fmla="*/ 0 h 621792"/>
                <a:gd name="connsiteX2" fmla="*/ 0 w 725424"/>
                <a:gd name="connsiteY2" fmla="*/ 103632 h 621792"/>
                <a:gd name="connsiteX3" fmla="*/ 0 w 725424"/>
                <a:gd name="connsiteY3" fmla="*/ 591312 h 621792"/>
                <a:gd name="connsiteX4" fmla="*/ 707136 w 725424"/>
                <a:gd name="connsiteY4" fmla="*/ 621792 h 621792"/>
                <a:gd name="connsiteX5" fmla="*/ 725424 w 725424"/>
                <a:gd name="connsiteY5" fmla="*/ 18288 h 621792"/>
                <a:gd name="connsiteX6" fmla="*/ 0 w 725424"/>
                <a:gd name="connsiteY6" fmla="*/ 0 h 62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424" h="621792">
                  <a:moveTo>
                    <a:pt x="0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0" y="591312"/>
                  </a:lnTo>
                  <a:lnTo>
                    <a:pt x="707136" y="621792"/>
                  </a:lnTo>
                  <a:lnTo>
                    <a:pt x="725424" y="18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49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468368" y="451104"/>
              <a:ext cx="1274064" cy="743712"/>
            </a:xfrm>
            <a:custGeom>
              <a:avLst/>
              <a:gdLst>
                <a:gd name="connsiteX0" fmla="*/ 30480 w 1274064"/>
                <a:gd name="connsiteY0" fmla="*/ 0 h 743712"/>
                <a:gd name="connsiteX1" fmla="*/ 0 w 1274064"/>
                <a:gd name="connsiteY1" fmla="*/ 676656 h 743712"/>
                <a:gd name="connsiteX2" fmla="*/ 1225296 w 1274064"/>
                <a:gd name="connsiteY2" fmla="*/ 743712 h 743712"/>
                <a:gd name="connsiteX3" fmla="*/ 1274064 w 1274064"/>
                <a:gd name="connsiteY3" fmla="*/ 60960 h 743712"/>
                <a:gd name="connsiteX4" fmla="*/ 30480 w 1274064"/>
                <a:gd name="connsiteY4" fmla="*/ 0 h 74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4064" h="743712">
                  <a:moveTo>
                    <a:pt x="30480" y="0"/>
                  </a:moveTo>
                  <a:lnTo>
                    <a:pt x="0" y="676656"/>
                  </a:lnTo>
                  <a:lnTo>
                    <a:pt x="1225296" y="743712"/>
                  </a:lnTo>
                  <a:lnTo>
                    <a:pt x="1274064" y="60960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92D050">
                <a:alpha val="49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4328160" y="1316736"/>
              <a:ext cx="1158240" cy="3712464"/>
            </a:xfrm>
            <a:custGeom>
              <a:avLst/>
              <a:gdLst>
                <a:gd name="connsiteX0" fmla="*/ 463296 w 1158240"/>
                <a:gd name="connsiteY0" fmla="*/ 6096 h 3712464"/>
                <a:gd name="connsiteX1" fmla="*/ 475488 w 1158240"/>
                <a:gd name="connsiteY1" fmla="*/ 249936 h 3712464"/>
                <a:gd name="connsiteX2" fmla="*/ 353568 w 1158240"/>
                <a:gd name="connsiteY2" fmla="*/ 274320 h 3712464"/>
                <a:gd name="connsiteX3" fmla="*/ 341376 w 1158240"/>
                <a:gd name="connsiteY3" fmla="*/ 164592 h 3712464"/>
                <a:gd name="connsiteX4" fmla="*/ 54864 w 1158240"/>
                <a:gd name="connsiteY4" fmla="*/ 158496 h 3712464"/>
                <a:gd name="connsiteX5" fmla="*/ 67056 w 1158240"/>
                <a:gd name="connsiteY5" fmla="*/ 542544 h 3712464"/>
                <a:gd name="connsiteX6" fmla="*/ 36576 w 1158240"/>
                <a:gd name="connsiteY6" fmla="*/ 713232 h 3712464"/>
                <a:gd name="connsiteX7" fmla="*/ 0 w 1158240"/>
                <a:gd name="connsiteY7" fmla="*/ 1505712 h 3712464"/>
                <a:gd name="connsiteX8" fmla="*/ 365760 w 1158240"/>
                <a:gd name="connsiteY8" fmla="*/ 1548384 h 3712464"/>
                <a:gd name="connsiteX9" fmla="*/ 298704 w 1158240"/>
                <a:gd name="connsiteY9" fmla="*/ 3700272 h 3712464"/>
                <a:gd name="connsiteX10" fmla="*/ 658368 w 1158240"/>
                <a:gd name="connsiteY10" fmla="*/ 3712464 h 3712464"/>
                <a:gd name="connsiteX11" fmla="*/ 707136 w 1158240"/>
                <a:gd name="connsiteY11" fmla="*/ 2048256 h 3712464"/>
                <a:gd name="connsiteX12" fmla="*/ 707136 w 1158240"/>
                <a:gd name="connsiteY12" fmla="*/ 1962912 h 3712464"/>
                <a:gd name="connsiteX13" fmla="*/ 841248 w 1158240"/>
                <a:gd name="connsiteY13" fmla="*/ 1975104 h 3712464"/>
                <a:gd name="connsiteX14" fmla="*/ 871728 w 1158240"/>
                <a:gd name="connsiteY14" fmla="*/ 1298448 h 3712464"/>
                <a:gd name="connsiteX15" fmla="*/ 993648 w 1158240"/>
                <a:gd name="connsiteY15" fmla="*/ 1286256 h 3712464"/>
                <a:gd name="connsiteX16" fmla="*/ 1018032 w 1158240"/>
                <a:gd name="connsiteY16" fmla="*/ 646176 h 3712464"/>
                <a:gd name="connsiteX17" fmla="*/ 1158240 w 1158240"/>
                <a:gd name="connsiteY17" fmla="*/ 609600 h 3712464"/>
                <a:gd name="connsiteX18" fmla="*/ 1152144 w 1158240"/>
                <a:gd name="connsiteY18" fmla="*/ 0 h 3712464"/>
                <a:gd name="connsiteX19" fmla="*/ 463296 w 1158240"/>
                <a:gd name="connsiteY19" fmla="*/ 6096 h 371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8240" h="3712464">
                  <a:moveTo>
                    <a:pt x="463296" y="6096"/>
                  </a:moveTo>
                  <a:lnTo>
                    <a:pt x="475488" y="249936"/>
                  </a:lnTo>
                  <a:lnTo>
                    <a:pt x="353568" y="274320"/>
                  </a:lnTo>
                  <a:lnTo>
                    <a:pt x="341376" y="164592"/>
                  </a:lnTo>
                  <a:lnTo>
                    <a:pt x="54864" y="158496"/>
                  </a:lnTo>
                  <a:lnTo>
                    <a:pt x="67056" y="542544"/>
                  </a:lnTo>
                  <a:lnTo>
                    <a:pt x="36576" y="713232"/>
                  </a:lnTo>
                  <a:lnTo>
                    <a:pt x="0" y="1505712"/>
                  </a:lnTo>
                  <a:lnTo>
                    <a:pt x="365760" y="1548384"/>
                  </a:lnTo>
                  <a:lnTo>
                    <a:pt x="298704" y="3700272"/>
                  </a:lnTo>
                  <a:lnTo>
                    <a:pt x="658368" y="3712464"/>
                  </a:lnTo>
                  <a:lnTo>
                    <a:pt x="707136" y="2048256"/>
                  </a:lnTo>
                  <a:lnTo>
                    <a:pt x="707136" y="1962912"/>
                  </a:lnTo>
                  <a:lnTo>
                    <a:pt x="841248" y="1975104"/>
                  </a:lnTo>
                  <a:lnTo>
                    <a:pt x="871728" y="1298448"/>
                  </a:lnTo>
                  <a:lnTo>
                    <a:pt x="993648" y="1286256"/>
                  </a:lnTo>
                  <a:lnTo>
                    <a:pt x="1018032" y="646176"/>
                  </a:lnTo>
                  <a:lnTo>
                    <a:pt x="1158240" y="609600"/>
                  </a:lnTo>
                  <a:lnTo>
                    <a:pt x="1152144" y="0"/>
                  </a:lnTo>
                  <a:lnTo>
                    <a:pt x="463296" y="6096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741680" y="1275080"/>
              <a:ext cx="1991360" cy="2189480"/>
            </a:xfrm>
            <a:custGeom>
              <a:avLst/>
              <a:gdLst>
                <a:gd name="connsiteX0" fmla="*/ 223520 w 1991360"/>
                <a:gd name="connsiteY0" fmla="*/ 20320 h 2189480"/>
                <a:gd name="connsiteX1" fmla="*/ 172720 w 1991360"/>
                <a:gd name="connsiteY1" fmla="*/ 1417320 h 2189480"/>
                <a:gd name="connsiteX2" fmla="*/ 421640 w 1991360"/>
                <a:gd name="connsiteY2" fmla="*/ 1447800 h 2189480"/>
                <a:gd name="connsiteX3" fmla="*/ 391160 w 1991360"/>
                <a:gd name="connsiteY3" fmla="*/ 1518920 h 2189480"/>
                <a:gd name="connsiteX4" fmla="*/ 208280 w 1991360"/>
                <a:gd name="connsiteY4" fmla="*/ 1518920 h 2189480"/>
                <a:gd name="connsiteX5" fmla="*/ 177800 w 1991360"/>
                <a:gd name="connsiteY5" fmla="*/ 1579880 h 2189480"/>
                <a:gd name="connsiteX6" fmla="*/ 40640 w 1991360"/>
                <a:gd name="connsiteY6" fmla="*/ 1569720 h 2189480"/>
                <a:gd name="connsiteX7" fmla="*/ 0 w 1991360"/>
                <a:gd name="connsiteY7" fmla="*/ 2179320 h 2189480"/>
                <a:gd name="connsiteX8" fmla="*/ 462280 w 1991360"/>
                <a:gd name="connsiteY8" fmla="*/ 2189480 h 2189480"/>
                <a:gd name="connsiteX9" fmla="*/ 472440 w 1991360"/>
                <a:gd name="connsiteY9" fmla="*/ 1605280 h 2189480"/>
                <a:gd name="connsiteX10" fmla="*/ 508000 w 1991360"/>
                <a:gd name="connsiteY10" fmla="*/ 1600200 h 2189480"/>
                <a:gd name="connsiteX11" fmla="*/ 497840 w 1991360"/>
                <a:gd name="connsiteY11" fmla="*/ 1457960 h 2189480"/>
                <a:gd name="connsiteX12" fmla="*/ 604520 w 1991360"/>
                <a:gd name="connsiteY12" fmla="*/ 1457960 h 2189480"/>
                <a:gd name="connsiteX13" fmla="*/ 614680 w 1991360"/>
                <a:gd name="connsiteY13" fmla="*/ 1407160 h 2189480"/>
                <a:gd name="connsiteX14" fmla="*/ 640080 w 1991360"/>
                <a:gd name="connsiteY14" fmla="*/ 1407160 h 2189480"/>
                <a:gd name="connsiteX15" fmla="*/ 665480 w 1991360"/>
                <a:gd name="connsiteY15" fmla="*/ 797560 h 2189480"/>
                <a:gd name="connsiteX16" fmla="*/ 1000760 w 1991360"/>
                <a:gd name="connsiteY16" fmla="*/ 843280 h 2189480"/>
                <a:gd name="connsiteX17" fmla="*/ 995680 w 1991360"/>
                <a:gd name="connsiteY17" fmla="*/ 894080 h 2189480"/>
                <a:gd name="connsiteX18" fmla="*/ 1016000 w 1991360"/>
                <a:gd name="connsiteY18" fmla="*/ 960120 h 2189480"/>
                <a:gd name="connsiteX19" fmla="*/ 1051560 w 1991360"/>
                <a:gd name="connsiteY19" fmla="*/ 1000760 h 2189480"/>
                <a:gd name="connsiteX20" fmla="*/ 1107440 w 1991360"/>
                <a:gd name="connsiteY20" fmla="*/ 1056640 h 2189480"/>
                <a:gd name="connsiteX21" fmla="*/ 1178560 w 1991360"/>
                <a:gd name="connsiteY21" fmla="*/ 1071880 h 2189480"/>
                <a:gd name="connsiteX22" fmla="*/ 1239520 w 1991360"/>
                <a:gd name="connsiteY22" fmla="*/ 1071880 h 2189480"/>
                <a:gd name="connsiteX23" fmla="*/ 1295400 w 1991360"/>
                <a:gd name="connsiteY23" fmla="*/ 1071880 h 2189480"/>
                <a:gd name="connsiteX24" fmla="*/ 1371600 w 1991360"/>
                <a:gd name="connsiteY24" fmla="*/ 1005840 h 2189480"/>
                <a:gd name="connsiteX25" fmla="*/ 1412240 w 1991360"/>
                <a:gd name="connsiteY25" fmla="*/ 899160 h 2189480"/>
                <a:gd name="connsiteX26" fmla="*/ 1417320 w 1991360"/>
                <a:gd name="connsiteY26" fmla="*/ 868680 h 2189480"/>
                <a:gd name="connsiteX27" fmla="*/ 1478280 w 1991360"/>
                <a:gd name="connsiteY27" fmla="*/ 863600 h 2189480"/>
                <a:gd name="connsiteX28" fmla="*/ 1488440 w 1991360"/>
                <a:gd name="connsiteY28" fmla="*/ 675640 h 2189480"/>
                <a:gd name="connsiteX29" fmla="*/ 1762760 w 1991360"/>
                <a:gd name="connsiteY29" fmla="*/ 680720 h 2189480"/>
                <a:gd name="connsiteX30" fmla="*/ 1757680 w 1991360"/>
                <a:gd name="connsiteY30" fmla="*/ 944880 h 2189480"/>
                <a:gd name="connsiteX31" fmla="*/ 1971040 w 1991360"/>
                <a:gd name="connsiteY31" fmla="*/ 980440 h 2189480"/>
                <a:gd name="connsiteX32" fmla="*/ 1991360 w 1991360"/>
                <a:gd name="connsiteY32" fmla="*/ 238760 h 2189480"/>
                <a:gd name="connsiteX33" fmla="*/ 1778000 w 1991360"/>
                <a:gd name="connsiteY33" fmla="*/ 248920 h 2189480"/>
                <a:gd name="connsiteX34" fmla="*/ 1762760 w 1991360"/>
                <a:gd name="connsiteY34" fmla="*/ 467360 h 2189480"/>
                <a:gd name="connsiteX35" fmla="*/ 1574800 w 1991360"/>
                <a:gd name="connsiteY35" fmla="*/ 482600 h 2189480"/>
                <a:gd name="connsiteX36" fmla="*/ 1574800 w 1991360"/>
                <a:gd name="connsiteY36" fmla="*/ 238760 h 2189480"/>
                <a:gd name="connsiteX37" fmla="*/ 736600 w 1991360"/>
                <a:gd name="connsiteY37" fmla="*/ 203200 h 2189480"/>
                <a:gd name="connsiteX38" fmla="*/ 746760 w 1991360"/>
                <a:gd name="connsiteY38" fmla="*/ 86360 h 2189480"/>
                <a:gd name="connsiteX39" fmla="*/ 477520 w 1991360"/>
                <a:gd name="connsiteY39" fmla="*/ 60960 h 2189480"/>
                <a:gd name="connsiteX40" fmla="*/ 477520 w 1991360"/>
                <a:gd name="connsiteY40" fmla="*/ 0 h 2189480"/>
                <a:gd name="connsiteX41" fmla="*/ 223520 w 1991360"/>
                <a:gd name="connsiteY41" fmla="*/ 20320 h 218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91360" h="2189480">
                  <a:moveTo>
                    <a:pt x="223520" y="20320"/>
                  </a:moveTo>
                  <a:lnTo>
                    <a:pt x="172720" y="1417320"/>
                  </a:lnTo>
                  <a:lnTo>
                    <a:pt x="421640" y="1447800"/>
                  </a:lnTo>
                  <a:lnTo>
                    <a:pt x="391160" y="1518920"/>
                  </a:lnTo>
                  <a:lnTo>
                    <a:pt x="208280" y="1518920"/>
                  </a:lnTo>
                  <a:lnTo>
                    <a:pt x="177800" y="1579880"/>
                  </a:lnTo>
                  <a:lnTo>
                    <a:pt x="40640" y="1569720"/>
                  </a:lnTo>
                  <a:lnTo>
                    <a:pt x="0" y="2179320"/>
                  </a:lnTo>
                  <a:lnTo>
                    <a:pt x="462280" y="2189480"/>
                  </a:lnTo>
                  <a:lnTo>
                    <a:pt x="472440" y="1605280"/>
                  </a:lnTo>
                  <a:lnTo>
                    <a:pt x="508000" y="1600200"/>
                  </a:lnTo>
                  <a:lnTo>
                    <a:pt x="497840" y="1457960"/>
                  </a:lnTo>
                  <a:lnTo>
                    <a:pt x="604520" y="1457960"/>
                  </a:lnTo>
                  <a:lnTo>
                    <a:pt x="614680" y="1407160"/>
                  </a:lnTo>
                  <a:lnTo>
                    <a:pt x="640080" y="1407160"/>
                  </a:lnTo>
                  <a:lnTo>
                    <a:pt x="665480" y="797560"/>
                  </a:lnTo>
                  <a:lnTo>
                    <a:pt x="1000760" y="843280"/>
                  </a:lnTo>
                  <a:lnTo>
                    <a:pt x="995680" y="894080"/>
                  </a:lnTo>
                  <a:lnTo>
                    <a:pt x="1016000" y="960120"/>
                  </a:lnTo>
                  <a:lnTo>
                    <a:pt x="1051560" y="1000760"/>
                  </a:lnTo>
                  <a:lnTo>
                    <a:pt x="1107440" y="1056640"/>
                  </a:lnTo>
                  <a:lnTo>
                    <a:pt x="1178560" y="1071880"/>
                  </a:lnTo>
                  <a:lnTo>
                    <a:pt x="1239520" y="1071880"/>
                  </a:lnTo>
                  <a:lnTo>
                    <a:pt x="1295400" y="1071880"/>
                  </a:lnTo>
                  <a:lnTo>
                    <a:pt x="1371600" y="1005840"/>
                  </a:lnTo>
                  <a:lnTo>
                    <a:pt x="1412240" y="899160"/>
                  </a:lnTo>
                  <a:lnTo>
                    <a:pt x="1417320" y="868680"/>
                  </a:lnTo>
                  <a:lnTo>
                    <a:pt x="1478280" y="863600"/>
                  </a:lnTo>
                  <a:lnTo>
                    <a:pt x="1488440" y="675640"/>
                  </a:lnTo>
                  <a:lnTo>
                    <a:pt x="1762760" y="680720"/>
                  </a:lnTo>
                  <a:cubicBezTo>
                    <a:pt x="1761067" y="768773"/>
                    <a:pt x="1759373" y="856827"/>
                    <a:pt x="1757680" y="944880"/>
                  </a:cubicBezTo>
                  <a:lnTo>
                    <a:pt x="1971040" y="980440"/>
                  </a:lnTo>
                  <a:lnTo>
                    <a:pt x="1991360" y="238760"/>
                  </a:lnTo>
                  <a:lnTo>
                    <a:pt x="1778000" y="248920"/>
                  </a:lnTo>
                  <a:lnTo>
                    <a:pt x="1762760" y="467360"/>
                  </a:lnTo>
                  <a:lnTo>
                    <a:pt x="1574800" y="482600"/>
                  </a:lnTo>
                  <a:lnTo>
                    <a:pt x="1574800" y="238760"/>
                  </a:lnTo>
                  <a:lnTo>
                    <a:pt x="736600" y="203200"/>
                  </a:lnTo>
                  <a:lnTo>
                    <a:pt x="746760" y="86360"/>
                  </a:lnTo>
                  <a:lnTo>
                    <a:pt x="477520" y="60960"/>
                  </a:lnTo>
                  <a:lnTo>
                    <a:pt x="477520" y="0"/>
                  </a:lnTo>
                  <a:lnTo>
                    <a:pt x="223520" y="2032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Rechteck 26"/>
          <p:cNvSpPr/>
          <p:nvPr/>
        </p:nvSpPr>
        <p:spPr>
          <a:xfrm>
            <a:off x="5796136" y="-2"/>
            <a:ext cx="3343952" cy="5966461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5063115" y="39463"/>
            <a:ext cx="4134066" cy="5476028"/>
            <a:chOff x="5063115" y="39463"/>
            <a:chExt cx="4134066" cy="5476028"/>
          </a:xfrm>
        </p:grpSpPr>
        <p:sp>
          <p:nvSpPr>
            <p:cNvPr id="26" name="Textfeld 25"/>
            <p:cNvSpPr txBox="1"/>
            <p:nvPr/>
          </p:nvSpPr>
          <p:spPr>
            <a:xfrm>
              <a:off x="5063115" y="39463"/>
              <a:ext cx="40769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36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Kaufmännische Schule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5063115" y="1218295"/>
              <a:ext cx="40769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36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Maria-Merian Schule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067027" y="2429056"/>
              <a:ext cx="40769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Gewerbliche Schule</a:t>
              </a:r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5105400" y="3629385"/>
              <a:ext cx="4091781" cy="1886106"/>
              <a:chOff x="5105400" y="3629385"/>
              <a:chExt cx="4091781" cy="1886106"/>
            </a:xfrm>
          </p:grpSpPr>
          <p:sp>
            <p:nvSpPr>
              <p:cNvPr id="34" name="Textfeld 33"/>
              <p:cNvSpPr txBox="1"/>
              <p:nvPr/>
            </p:nvSpPr>
            <p:spPr>
              <a:xfrm>
                <a:off x="5105400" y="3629385"/>
                <a:ext cx="4076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3600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Werkstätten</a:t>
                </a:r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5105400" y="4264189"/>
                <a:ext cx="4076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3600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Sporthallen</a:t>
                </a:r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5120208" y="4869160"/>
                <a:ext cx="40769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3600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Mensa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6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0</TotalTime>
  <Words>1096</Words>
  <Application>Microsoft Office PowerPoint</Application>
  <PresentationFormat>Bildschirmpräsentation (4:3)</PresentationFormat>
  <Paragraphs>284</Paragraphs>
  <Slides>38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Gill Sans MT</vt:lpstr>
      <vt:lpstr>Wingdings</vt:lpstr>
      <vt:lpstr>Gallery</vt:lpstr>
      <vt:lpstr>Das berufliche Schulwesen im  Rems-Murr-Kreis</vt:lpstr>
      <vt:lpstr>Herzlich Willkommen!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Peraus</dc:creator>
  <cp:lastModifiedBy>Stefan Peraus</cp:lastModifiedBy>
  <cp:revision>113</cp:revision>
  <cp:lastPrinted>2018-12-05T18:24:20Z</cp:lastPrinted>
  <dcterms:created xsi:type="dcterms:W3CDTF">2018-11-02T14:57:53Z</dcterms:created>
  <dcterms:modified xsi:type="dcterms:W3CDTF">2020-01-22T15:53:18Z</dcterms:modified>
</cp:coreProperties>
</file>