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9" r:id="rId3"/>
    <p:sldId id="257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FF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3" autoAdjust="0"/>
    <p:restoredTop sz="94660"/>
  </p:normalViewPr>
  <p:slideViewPr>
    <p:cSldViewPr>
      <p:cViewPr varScale="1">
        <p:scale>
          <a:sx n="73" d="100"/>
          <a:sy n="73" d="100"/>
        </p:scale>
        <p:origin x="114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5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5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5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5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5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5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5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5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6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6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6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6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6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6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de-DE" altLang="de-DE"/>
            </a:p>
          </p:txBody>
        </p:sp>
        <p:sp>
          <p:nvSpPr>
            <p:cNvPr id="5326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de-DE" altLang="de-DE"/>
            </a:p>
          </p:txBody>
        </p:sp>
        <p:sp>
          <p:nvSpPr>
            <p:cNvPr id="5326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/>
            </a:p>
          </p:txBody>
        </p:sp>
        <p:sp>
          <p:nvSpPr>
            <p:cNvPr id="5326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/>
            </a:p>
          </p:txBody>
        </p:sp>
        <p:sp>
          <p:nvSpPr>
            <p:cNvPr id="5326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/>
            </a:p>
          </p:txBody>
        </p:sp>
        <p:sp>
          <p:nvSpPr>
            <p:cNvPr id="5327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/>
            </a:p>
          </p:txBody>
        </p:sp>
        <p:sp>
          <p:nvSpPr>
            <p:cNvPr id="5327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/>
            </a:p>
          </p:txBody>
        </p:sp>
        <p:sp>
          <p:nvSpPr>
            <p:cNvPr id="5327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/>
            </a:p>
          </p:txBody>
        </p:sp>
        <p:sp>
          <p:nvSpPr>
            <p:cNvPr id="5327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7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/>
            </a:p>
          </p:txBody>
        </p:sp>
        <p:sp>
          <p:nvSpPr>
            <p:cNvPr id="5327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/>
            </a:p>
          </p:txBody>
        </p:sp>
        <p:sp>
          <p:nvSpPr>
            <p:cNvPr id="5327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/>
            </a:p>
          </p:txBody>
        </p:sp>
        <p:sp>
          <p:nvSpPr>
            <p:cNvPr id="5327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/>
            </a:p>
          </p:txBody>
        </p:sp>
        <p:sp>
          <p:nvSpPr>
            <p:cNvPr id="5327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7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8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8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8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/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2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2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2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2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2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2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2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2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2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2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3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3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3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3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3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3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3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3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3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3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4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4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4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4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4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4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4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4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4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4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5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5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5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5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5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5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5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5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5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5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6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6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6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6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6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6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6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6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6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6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7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7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7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7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7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7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7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7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7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7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8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8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8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8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8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8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8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8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8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8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9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9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9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9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9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9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9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9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9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9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0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0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0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0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0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0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0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0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0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0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1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1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1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1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1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1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1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1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1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1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2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2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2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2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2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2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2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2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2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2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3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3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3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3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3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3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3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3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3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3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4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4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4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4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4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4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4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4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4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4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5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5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5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5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5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5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5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5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5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5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6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6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6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6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6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6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46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5346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5346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346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347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69ACA0-C7F4-4195-8ACE-67F1019C3E6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4D1573-D3DD-4C3A-A7D0-4EB4CFF37DF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306994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FDEC36-CD61-4419-881B-EF7497B2941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570780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347FF43-B7BF-47D4-A850-83E746BA87B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1722982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2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3F4A53-7256-4976-A925-2F24432DDCF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866252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D53033B-AD9E-4573-BCC5-30FE101AD56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06874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AC024-9497-424B-AEB6-3354933B094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419458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1C2FC-877D-4CDA-82BB-F9CB7451D50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484730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735DE4-8A44-478F-9B56-B01B7D65A32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473839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9CD843-A8B5-4B70-B70D-797E2EF1098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731134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F544ED-E303-404F-A94B-0CE30A84CA9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066956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6608EE-225A-45EC-ADD7-B1DCC2401FE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754963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C1009-4C7D-44C9-B50A-5EC9F1C34BD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277683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D21A1-255B-43E4-B853-080C80EB5A3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784816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222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2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2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3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3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3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4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4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4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4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4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4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4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4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4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5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5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5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5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5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5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5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5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5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 alt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5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4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4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44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6680A27-2231-404F-A016-0F2DB78282F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244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e-DE" altLang="de-DE"/>
          </a:p>
        </p:txBody>
      </p:sp>
      <p:sp>
        <p:nvSpPr>
          <p:cNvPr id="5244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e-DE" altLang="de-DE"/>
          </a:p>
        </p:txBody>
      </p:sp>
      <p:sp>
        <p:nvSpPr>
          <p:cNvPr id="5244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244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736725"/>
          </a:xfrm>
        </p:spPr>
        <p:txBody>
          <a:bodyPr/>
          <a:lstStyle/>
          <a:p>
            <a:r>
              <a:rPr lang="de-DE" altLang="de-DE"/>
              <a:t>Der Urankreislauf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223202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33825"/>
            <a:ext cx="223202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7"/>
          <a:stretch>
            <a:fillRect/>
          </a:stretch>
        </p:blipFill>
        <p:spPr bwMode="auto">
          <a:xfrm>
            <a:off x="6156325" y="3933825"/>
            <a:ext cx="22320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Wiederaufbereitung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400"/>
              <a:t>Wiederaufbereitung ist der gefährlichste Schritt im Urankreislauf.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2400"/>
              <a:t>Aus den verbrauchten, hochradioaktiven und heißen Brennstäben wird in einem äußerst gefährlichen Prozess noch brauchbares Uran 235 herausgeholt und wieder verwendet.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122738"/>
          </a:xfrm>
          <a:noFill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089525" y="5783263"/>
            <a:ext cx="328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Wiederaufbereitungsanlage „La Hague“</a:t>
            </a:r>
          </a:p>
        </p:txBody>
      </p:sp>
      <p:sp>
        <p:nvSpPr>
          <p:cNvPr id="80904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061325" y="6391275"/>
            <a:ext cx="930275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Weiter </a:t>
            </a:r>
            <a:r>
              <a:rPr lang="de-DE" altLang="de-DE" sz="1400">
                <a:sym typeface="Wingdings" panose="05000000000000000000" pitchFamily="2" charset="2"/>
              </a:rPr>
              <a:t></a:t>
            </a:r>
            <a:endParaRPr lang="de-DE" altLang="de-DE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Wiederaufbereitung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89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400"/>
              <a:t>In Europa gibt es nur zwei Wiederaufbereitungs-Anlagen: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>
                <a:sym typeface="Wingdings" panose="05000000000000000000" pitchFamily="2" charset="2"/>
              </a:rPr>
              <a:t></a:t>
            </a:r>
            <a:r>
              <a:rPr lang="de-DE" altLang="de-DE" sz="2400"/>
              <a:t> „La Hague“ in Frankreich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>
                <a:sym typeface="Wingdings" panose="05000000000000000000" pitchFamily="2" charset="2"/>
              </a:rPr>
              <a:t> </a:t>
            </a:r>
            <a:r>
              <a:rPr lang="de-DE" altLang="de-DE" sz="2400"/>
              <a:t>„Sellafield“ in England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2400"/>
              <a:t>In den letzten Jahren wurde tonnenweise Atommüll aus Deutschland nach Frankreich transportiert und wiederaufbereitet.</a:t>
            </a:r>
          </a:p>
        </p:txBody>
      </p:sp>
      <p:pic>
        <p:nvPicPr>
          <p:cNvPr id="83975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b="11014"/>
          <a:stretch>
            <a:fillRect/>
          </a:stretch>
        </p:blipFill>
        <p:spPr>
          <a:xfrm>
            <a:off x="5118100" y="3816350"/>
            <a:ext cx="3568700" cy="2390775"/>
          </a:xfrm>
        </p:spPr>
      </p:pic>
      <p:sp>
        <p:nvSpPr>
          <p:cNvPr id="83976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21600" y="6376988"/>
            <a:ext cx="12573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Zur Übersicht</a:t>
            </a:r>
          </a:p>
        </p:txBody>
      </p:sp>
      <p:sp>
        <p:nvSpPr>
          <p:cNvPr id="83977" name="Text Box 9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96850" y="6353175"/>
            <a:ext cx="9652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sym typeface="Wingdings" panose="05000000000000000000" pitchFamily="2" charset="2"/>
              </a:rPr>
              <a:t> </a:t>
            </a:r>
            <a:r>
              <a:rPr lang="de-DE" altLang="de-DE" sz="1400"/>
              <a:t>Zurück</a:t>
            </a:r>
          </a:p>
        </p:txBody>
      </p:sp>
      <p:pic>
        <p:nvPicPr>
          <p:cNvPr id="83978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2700" y="1600200"/>
            <a:ext cx="3594100" cy="18732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Transport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16400" cy="4533900"/>
          </a:xfrm>
        </p:spPr>
        <p:txBody>
          <a:bodyPr/>
          <a:lstStyle/>
          <a:p>
            <a:r>
              <a:rPr lang="de-DE" altLang="de-DE" sz="2000"/>
              <a:t>Der Transport von Atommüll erfolgt mit der Bahn oder auf LKW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r>
              <a:rPr lang="de-DE" altLang="de-DE" sz="2000"/>
              <a:t>Atommüll wird zwischen verschiedenen Stationen transportiert: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pPr>
              <a:buFont typeface="Wingdings" panose="05000000000000000000" pitchFamily="2" charset="2"/>
              <a:buNone/>
            </a:pPr>
            <a:r>
              <a:rPr lang="de-DE" altLang="de-DE" sz="2000">
                <a:sym typeface="Wingdings" panose="05000000000000000000" pitchFamily="2" charset="2"/>
              </a:rPr>
              <a:t> </a:t>
            </a:r>
            <a:r>
              <a:rPr lang="de-DE" altLang="de-DE" sz="2000"/>
              <a:t>Atomkraftwerk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altLang="de-DE" sz="2000"/>
              <a:t>Zwischenlager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altLang="de-DE" sz="2000"/>
              <a:t>Wiederaufbereitungsanlage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altLang="de-DE" sz="2000"/>
              <a:t>Endlager</a:t>
            </a:r>
          </a:p>
          <a:p>
            <a:pPr>
              <a:buFontTx/>
              <a:buNone/>
            </a:pPr>
            <a:endParaRPr lang="de-DE" altLang="de-DE" sz="2000"/>
          </a:p>
        </p:txBody>
      </p:sp>
      <p:pic>
        <p:nvPicPr>
          <p:cNvPr id="8704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7047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7048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061325" y="6391275"/>
            <a:ext cx="930275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Weiter </a:t>
            </a:r>
            <a:r>
              <a:rPr lang="de-DE" altLang="de-DE" sz="1400">
                <a:sym typeface="Wingdings" panose="05000000000000000000" pitchFamily="2" charset="2"/>
              </a:rPr>
              <a:t></a:t>
            </a:r>
            <a:endParaRPr lang="de-DE" altLang="de-DE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Transport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altLang="de-DE" sz="2400"/>
              <a:t>Der Transport des Atommülls erfolgt in CASTOR-Behältern: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400"/>
          </a:p>
          <a:p>
            <a:r>
              <a:rPr lang="de-DE" altLang="de-DE" sz="2400"/>
              <a:t>Schutz vor radioaktiver Strahlung</a:t>
            </a:r>
          </a:p>
          <a:p>
            <a:r>
              <a:rPr lang="de-DE" altLang="de-DE" sz="2400"/>
              <a:t>Schutz vor Hitze</a:t>
            </a:r>
          </a:p>
          <a:p>
            <a:r>
              <a:rPr lang="de-DE" altLang="de-DE" sz="2400"/>
              <a:t>Schutz vor Unfällen (z.B. Zugunglück, Explosion, Absturz von Brücke…)</a:t>
            </a:r>
          </a:p>
        </p:txBody>
      </p:sp>
      <p:pic>
        <p:nvPicPr>
          <p:cNvPr id="9011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9011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21600" y="6376988"/>
            <a:ext cx="12573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Zur Übersicht</a:t>
            </a:r>
          </a:p>
        </p:txBody>
      </p:sp>
      <p:sp>
        <p:nvSpPr>
          <p:cNvPr id="90119" name="Text Box 7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96850" y="6353175"/>
            <a:ext cx="9652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sym typeface="Wingdings" panose="05000000000000000000" pitchFamily="2" charset="2"/>
              </a:rPr>
              <a:t> </a:t>
            </a:r>
            <a:r>
              <a:rPr lang="de-DE" altLang="de-DE" sz="1400"/>
              <a:t>Zurück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Endlager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altLang="de-DE" sz="2400"/>
              <a:t>Ein Endlager dient zur endgültigen Lagerung von Atommüll.</a:t>
            </a:r>
          </a:p>
          <a:p>
            <a:r>
              <a:rPr lang="de-DE" altLang="de-DE" sz="2400"/>
              <a:t>Ein Endlager muss mehrere 100 000 Jahre sicher sein.</a:t>
            </a:r>
          </a:p>
          <a:p>
            <a:r>
              <a:rPr lang="de-DE" altLang="de-DE" sz="2400"/>
              <a:t>Als Endlager sollen vor allem ausgediente Salzbergwerke dienen.</a:t>
            </a:r>
          </a:p>
          <a:p>
            <a:r>
              <a:rPr lang="de-DE" altLang="de-DE" sz="2400"/>
              <a:t>Es gibt weltweit noch kein Endlager für Atommüll !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  <p:pic>
        <p:nvPicPr>
          <p:cNvPr id="92167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92168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061325" y="6391275"/>
            <a:ext cx="930275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Weiter </a:t>
            </a:r>
            <a:r>
              <a:rPr lang="de-DE" altLang="de-DE" sz="1400">
                <a:sym typeface="Wingdings" panose="05000000000000000000" pitchFamily="2" charset="2"/>
              </a:rPr>
              <a:t></a:t>
            </a:r>
            <a:endParaRPr lang="de-DE" altLang="de-DE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Endlager - Bedingungen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68900" cy="4533900"/>
          </a:xfrm>
        </p:spPr>
        <p:txBody>
          <a:bodyPr/>
          <a:lstStyle/>
          <a:p>
            <a:r>
              <a:rPr lang="de-DE" altLang="de-DE" sz="2800"/>
              <a:t>Ein Endlager muss folgende Bedingungen erfüllen: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altLang="de-DE" sz="2800">
                <a:sym typeface="Wingdings" panose="05000000000000000000" pitchFamily="2" charset="2"/>
              </a:rPr>
              <a:t> Wärmeunempfindlich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altLang="de-DE" sz="2800"/>
              <a:t> Kein Wasser darf eindringen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altLang="de-DE" sz="2800"/>
              <a:t> Erdbebensicher</a:t>
            </a:r>
          </a:p>
          <a:p>
            <a:r>
              <a:rPr lang="de-DE" altLang="de-DE" sz="2800"/>
              <a:t>Alte Salzstöcke könnten diese Bedingungen erfüllen.</a:t>
            </a:r>
          </a:p>
          <a:p>
            <a:r>
              <a:rPr lang="de-DE" altLang="de-DE" sz="2800"/>
              <a:t>Atommüll würde ganz tief darin eingelagert.</a:t>
            </a:r>
          </a:p>
        </p:txBody>
      </p:sp>
      <p:pic>
        <p:nvPicPr>
          <p:cNvPr id="9319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4400" y="1562100"/>
            <a:ext cx="2628900" cy="4533900"/>
          </a:xfrm>
          <a:noFill/>
        </p:spPr>
      </p:pic>
      <p:sp>
        <p:nvSpPr>
          <p:cNvPr id="93191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061325" y="6391275"/>
            <a:ext cx="930275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Weiter </a:t>
            </a:r>
            <a:r>
              <a:rPr lang="de-DE" altLang="de-DE" sz="1400">
                <a:sym typeface="Wingdings" panose="05000000000000000000" pitchFamily="2" charset="2"/>
              </a:rPr>
              <a:t></a:t>
            </a:r>
            <a:endParaRPr lang="de-DE" altLang="de-DE" sz="1400"/>
          </a:p>
        </p:txBody>
      </p:sp>
      <p:sp>
        <p:nvSpPr>
          <p:cNvPr id="93192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96850" y="6353175"/>
            <a:ext cx="9652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sym typeface="Wingdings" panose="05000000000000000000" pitchFamily="2" charset="2"/>
              </a:rPr>
              <a:t> </a:t>
            </a:r>
            <a:r>
              <a:rPr lang="de-DE" altLang="de-DE" sz="1400"/>
              <a:t>Zurück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Endlager in Deutschland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altLang="de-DE" sz="2400"/>
              <a:t>Mögliches Endlager in Deutschlang ist Gorleben. 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400"/>
          </a:p>
          <a:p>
            <a:r>
              <a:rPr lang="de-DE" altLang="de-DE" sz="2400"/>
              <a:t>Atomkraftgegner halten die Anlage jedoch für nicht sicher.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400"/>
          </a:p>
          <a:p>
            <a:r>
              <a:rPr lang="de-DE" altLang="de-DE" sz="2400"/>
              <a:t>Der Atommüll im Lager Asse II ist nach einem Wassereinbruch in Gefahr.</a:t>
            </a:r>
          </a:p>
        </p:txBody>
      </p:sp>
      <p:sp>
        <p:nvSpPr>
          <p:cNvPr id="95236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96850" y="6353175"/>
            <a:ext cx="9652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sym typeface="Wingdings" panose="05000000000000000000" pitchFamily="2" charset="2"/>
              </a:rPr>
              <a:t> </a:t>
            </a:r>
            <a:r>
              <a:rPr lang="de-DE" altLang="de-DE" sz="1400"/>
              <a:t>Zurück</a:t>
            </a:r>
          </a:p>
        </p:txBody>
      </p:sp>
      <p:sp>
        <p:nvSpPr>
          <p:cNvPr id="9523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721600" y="6376988"/>
            <a:ext cx="12573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Zur Übersicht</a:t>
            </a:r>
          </a:p>
        </p:txBody>
      </p:sp>
      <p:pic>
        <p:nvPicPr>
          <p:cNvPr id="95240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25575"/>
            <a:ext cx="3757613" cy="5224463"/>
          </a:xfrm>
        </p:spPr>
        <p:txBody>
          <a:bodyPr/>
          <a:lstStyle/>
          <a:p>
            <a:r>
              <a:rPr lang="de-DE" altLang="de-DE" sz="2000"/>
              <a:t>Damit aus Uran elektrische Energie gewonnen werden kann, sind viele Stationen notwendig.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r>
              <a:rPr lang="de-DE" altLang="de-DE" sz="2000"/>
              <a:t>Vom Uranabbau im Bergwerk bis zur Entsorgung des Atommülls in einem Endlager.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r>
              <a:rPr lang="de-DE" altLang="de-DE" sz="2000" b="1">
                <a:solidFill>
                  <a:srgbClr val="3399FF"/>
                </a:solidFill>
              </a:rPr>
              <a:t>Aufgabe:</a:t>
            </a:r>
            <a:r>
              <a:rPr lang="de-DE" altLang="de-DE" sz="2000"/>
              <a:t> Klicke auf die einzelnen Nummern und beantworte die entsprechenden Fragen auf dem Arbeitsblatt.</a:t>
            </a:r>
          </a:p>
        </p:txBody>
      </p:sp>
      <p:grpSp>
        <p:nvGrpSpPr>
          <p:cNvPr id="56329" name="Group 9"/>
          <p:cNvGrpSpPr>
            <a:grpSpLocks/>
          </p:cNvGrpSpPr>
          <p:nvPr/>
        </p:nvGrpSpPr>
        <p:grpSpPr bwMode="auto">
          <a:xfrm>
            <a:off x="3786188" y="0"/>
            <a:ext cx="5357812" cy="6858000"/>
            <a:chOff x="1957" y="1417"/>
            <a:chExt cx="7500" cy="9600"/>
          </a:xfrm>
        </p:grpSpPr>
        <p:pic>
          <p:nvPicPr>
            <p:cNvPr id="5633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1417"/>
              <a:ext cx="7500" cy="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957" y="5197"/>
              <a:ext cx="1020" cy="3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>
              <a:off x="3652" y="3037"/>
              <a:ext cx="1140" cy="5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3772" y="6307"/>
              <a:ext cx="2910" cy="8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4432" y="6802"/>
              <a:ext cx="1515" cy="8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6572250" y="3502025"/>
            <a:ext cx="1447800" cy="1233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6443663" y="4659313"/>
            <a:ext cx="1265237" cy="568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057900" y="2216150"/>
            <a:ext cx="611188" cy="1082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6443663" y="2344738"/>
            <a:ext cx="61118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4386263" y="3502025"/>
            <a:ext cx="1028700" cy="154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4643438" y="4787900"/>
            <a:ext cx="471487" cy="428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4772025" y="3502025"/>
            <a:ext cx="257175" cy="154305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342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022725" y="5688013"/>
            <a:ext cx="257175" cy="2571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de-DE" altLang="de-DE" sz="1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343" name="Rectangl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79875" y="3162300"/>
            <a:ext cx="257175" cy="2571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de-DE" altLang="de-DE" sz="1000">
                <a:solidFill>
                  <a:srgbClr val="000000"/>
                </a:solidFill>
              </a:rPr>
              <a:t>2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44" name="Rectangle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27513" y="1916113"/>
            <a:ext cx="257175" cy="2571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de-DE" altLang="de-DE" sz="1000">
                <a:solidFill>
                  <a:srgbClr val="000000"/>
                </a:solidFill>
              </a:rPr>
              <a:t>3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45" name="Rectangle 2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09013" y="1905000"/>
            <a:ext cx="257175" cy="2571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de-DE" altLang="de-DE" sz="1000">
                <a:solidFill>
                  <a:srgbClr val="000000"/>
                </a:solidFill>
              </a:rPr>
              <a:t>5</a:t>
            </a:r>
            <a:r>
              <a:rPr lang="de-DE" altLang="de-DE" sz="1200">
                <a:solidFill>
                  <a:srgbClr val="000000"/>
                </a:solidFill>
              </a:rPr>
              <a:t>.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8008938" y="2216150"/>
            <a:ext cx="1006475" cy="3086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8" name="AutoShape 28"/>
          <p:cNvSpPr>
            <a:spLocks noChangeArrowheads="1"/>
          </p:cNvSpPr>
          <p:nvPr/>
        </p:nvSpPr>
        <p:spPr bwMode="auto">
          <a:xfrm>
            <a:off x="8120063" y="2239963"/>
            <a:ext cx="193675" cy="3021012"/>
          </a:xfrm>
          <a:prstGeom prst="downArrow">
            <a:avLst>
              <a:gd name="adj1" fmla="val 49630"/>
              <a:gd name="adj2" fmla="val 157428"/>
            </a:avLst>
          </a:prstGeom>
          <a:solidFill>
            <a:srgbClr val="3333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541838" y="1897063"/>
            <a:ext cx="2120900" cy="2889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1000">
                <a:solidFill>
                  <a:srgbClr val="000000"/>
                </a:solidFill>
                <a:latin typeface="Arial Narrow" panose="020B0606020202030204" pitchFamily="34" charset="0"/>
              </a:rPr>
              <a:t>Herstellung der Brennstäbe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0075" y="3151188"/>
            <a:ext cx="1095375" cy="2889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1000">
                <a:solidFill>
                  <a:srgbClr val="000000"/>
                </a:solidFill>
                <a:latin typeface="Arial Narrow" panose="020B0606020202030204" pitchFamily="34" charset="0"/>
              </a:rPr>
              <a:t>Uran Anreicherung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7177088" y="1885950"/>
            <a:ext cx="1382712" cy="2889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1000">
                <a:solidFill>
                  <a:srgbClr val="000000"/>
                </a:solidFill>
                <a:latin typeface="Arial Narrow" panose="020B0606020202030204" pitchFamily="34" charset="0"/>
              </a:rPr>
              <a:t>Zwischenlager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6724650" y="3151188"/>
            <a:ext cx="1277938" cy="2889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1000">
                <a:solidFill>
                  <a:srgbClr val="000000"/>
                </a:solidFill>
                <a:latin typeface="Arial Narrow" panose="020B0606020202030204" pitchFamily="34" charset="0"/>
              </a:rPr>
              <a:t>Wiederaufbereitung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7156450" y="6365875"/>
            <a:ext cx="1382713" cy="2889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1000">
                <a:solidFill>
                  <a:srgbClr val="000000"/>
                </a:solidFill>
                <a:latin typeface="Arial Narrow" panose="020B0606020202030204" pitchFamily="34" charset="0"/>
              </a:rPr>
              <a:t>Endlager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5410200" y="760413"/>
            <a:ext cx="1381125" cy="2905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1000">
                <a:solidFill>
                  <a:srgbClr val="000000"/>
                </a:solidFill>
                <a:latin typeface="Arial Narrow" panose="020B0606020202030204" pitchFamily="34" charset="0"/>
              </a:rPr>
              <a:t>Kernkraftwerk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4027488" y="6043613"/>
            <a:ext cx="1028700" cy="2889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1000">
                <a:solidFill>
                  <a:srgbClr val="000000"/>
                </a:solidFill>
                <a:latin typeface="Arial Narrow" panose="020B0606020202030204" pitchFamily="34" charset="0"/>
              </a:rPr>
              <a:t>Uran-Bergwerk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56" name="Rectangle 3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547100" y="4403725"/>
            <a:ext cx="257175" cy="2571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de-DE" altLang="de-DE" sz="1000">
                <a:solidFill>
                  <a:srgbClr val="000000"/>
                </a:solidFill>
              </a:rPr>
              <a:t>7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63" name="Rectangle 4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31013" y="784225"/>
            <a:ext cx="257175" cy="2571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de-DE" altLang="de-DE" sz="1000">
                <a:solidFill>
                  <a:srgbClr val="000000"/>
                </a:solidFill>
              </a:rPr>
              <a:t>4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64" name="Rectangle 4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46925" y="6016625"/>
            <a:ext cx="257175" cy="2571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de-DE" altLang="de-DE" sz="1000">
                <a:solidFill>
                  <a:srgbClr val="000000"/>
                </a:solidFill>
              </a:rPr>
              <a:t>8</a:t>
            </a: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56365" name="Picture 45"/>
          <p:cNvPicPr>
            <a:picLocks noChangeAspect="1" noChangeArrowheads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8900" y="3808413"/>
            <a:ext cx="1014413" cy="584200"/>
          </a:xfrm>
          <a:noFill/>
          <a:ln/>
        </p:spPr>
      </p:pic>
      <p:sp>
        <p:nvSpPr>
          <p:cNvPr id="56368" name="Text Box 48"/>
          <p:cNvSpPr txBox="1">
            <a:spLocks noChangeArrowheads="1"/>
          </p:cNvSpPr>
          <p:nvPr/>
        </p:nvSpPr>
        <p:spPr bwMode="auto">
          <a:xfrm>
            <a:off x="7646988" y="4387850"/>
            <a:ext cx="844550" cy="2889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1000">
                <a:solidFill>
                  <a:srgbClr val="000000"/>
                </a:solidFill>
                <a:latin typeface="Arial Narrow" panose="020B0606020202030204" pitchFamily="34" charset="0"/>
              </a:rPr>
              <a:t>Transport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69" name="Rectangle 49"/>
          <p:cNvSpPr>
            <a:spLocks noChangeArrowheads="1"/>
          </p:cNvSpPr>
          <p:nvPr/>
        </p:nvSpPr>
        <p:spPr bwMode="auto">
          <a:xfrm>
            <a:off x="3787775" y="2392363"/>
            <a:ext cx="1065213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0" name="Rectangle 50"/>
          <p:cNvSpPr>
            <a:spLocks noChangeArrowheads="1"/>
          </p:cNvSpPr>
          <p:nvPr/>
        </p:nvSpPr>
        <p:spPr bwMode="auto">
          <a:xfrm>
            <a:off x="3851275" y="1073150"/>
            <a:ext cx="995363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1" name="Rectangle 51"/>
          <p:cNvSpPr>
            <a:spLocks noChangeArrowheads="1"/>
          </p:cNvSpPr>
          <p:nvPr/>
        </p:nvSpPr>
        <p:spPr bwMode="auto">
          <a:xfrm>
            <a:off x="4500563" y="187325"/>
            <a:ext cx="995362" cy="233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2" name="Rectangle 52"/>
          <p:cNvSpPr>
            <a:spLocks noChangeArrowheads="1"/>
          </p:cNvSpPr>
          <p:nvPr/>
        </p:nvSpPr>
        <p:spPr bwMode="auto">
          <a:xfrm>
            <a:off x="6873875" y="157163"/>
            <a:ext cx="995363" cy="233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3" name="Rectangle 53"/>
          <p:cNvSpPr>
            <a:spLocks noChangeArrowheads="1"/>
          </p:cNvSpPr>
          <p:nvPr/>
        </p:nvSpPr>
        <p:spPr bwMode="auto">
          <a:xfrm>
            <a:off x="6738938" y="1147763"/>
            <a:ext cx="995362" cy="292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4" name="Rectangle 54"/>
          <p:cNvSpPr>
            <a:spLocks noChangeArrowheads="1"/>
          </p:cNvSpPr>
          <p:nvPr/>
        </p:nvSpPr>
        <p:spPr bwMode="auto">
          <a:xfrm>
            <a:off x="5162550" y="2573338"/>
            <a:ext cx="690563" cy="292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5" name="Rectangle 55"/>
          <p:cNvSpPr>
            <a:spLocks noChangeArrowheads="1"/>
          </p:cNvSpPr>
          <p:nvPr/>
        </p:nvSpPr>
        <p:spPr bwMode="auto">
          <a:xfrm>
            <a:off x="3954463" y="5105400"/>
            <a:ext cx="1030287" cy="244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6" name="Rectangle 56"/>
          <p:cNvSpPr>
            <a:spLocks noChangeArrowheads="1"/>
          </p:cNvSpPr>
          <p:nvPr/>
        </p:nvSpPr>
        <p:spPr bwMode="auto">
          <a:xfrm>
            <a:off x="468313" y="333375"/>
            <a:ext cx="312896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Kreislauf</a:t>
            </a:r>
          </a:p>
        </p:txBody>
      </p:sp>
      <p:sp>
        <p:nvSpPr>
          <p:cNvPr id="56346" name="Rectangle 2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048625" y="3165475"/>
            <a:ext cx="257175" cy="2571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de-DE" altLang="de-DE" sz="1000">
                <a:solidFill>
                  <a:srgbClr val="000000"/>
                </a:solidFill>
              </a:rPr>
              <a:t>6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77" name="Text Box 57"/>
          <p:cNvSpPr txBox="1">
            <a:spLocks noChangeArrowheads="1"/>
          </p:cNvSpPr>
          <p:nvPr/>
        </p:nvSpPr>
        <p:spPr bwMode="auto">
          <a:xfrm>
            <a:off x="5902325" y="394335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Char char="8"/>
            </a:pPr>
            <a:r>
              <a:rPr lang="de-DE" altLang="de-DE" sz="1200">
                <a:solidFill>
                  <a:schemeClr val="accent1"/>
                </a:solidFill>
              </a:rPr>
              <a:t>   Klicke die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de-DE" altLang="de-DE" sz="1200">
                <a:solidFill>
                  <a:schemeClr val="accent1"/>
                </a:solidFill>
              </a:rPr>
              <a:t>Nummern an!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Uranabbau im Bergwerk</a:t>
            </a:r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79425" y="4799013"/>
            <a:ext cx="8229600" cy="15700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de-DE" altLang="de-DE" sz="2800"/>
              <a:t>	</a:t>
            </a:r>
            <a:r>
              <a:rPr lang="de-DE" altLang="de-DE" sz="2400"/>
              <a:t>Uran wird vor allem in Bergwerken in Kanada, Australien Kasachstan, Russland, Niger, Namibia, Usbekistan und den USA abgebaut.</a:t>
            </a:r>
            <a:r>
              <a:rPr lang="de-DE" altLang="de-DE" sz="2800"/>
              <a:t> </a:t>
            </a:r>
          </a:p>
        </p:txBody>
      </p:sp>
      <p:pic>
        <p:nvPicPr>
          <p:cNvPr id="16392" name="Picture 8" descr="800px-Karte_Urangewinn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295400"/>
            <a:ext cx="7620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7" name="Text Box 1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061325" y="6391275"/>
            <a:ext cx="930275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Weiter </a:t>
            </a:r>
            <a:r>
              <a:rPr lang="de-DE" altLang="de-DE" sz="1400">
                <a:sym typeface="Wingdings" panose="05000000000000000000" pitchFamily="2" charset="2"/>
              </a:rPr>
              <a:t></a:t>
            </a:r>
            <a:endParaRPr lang="de-DE" altLang="de-DE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Uranabbau im Bergwerk</a:t>
            </a:r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47825"/>
            <a:ext cx="4038600" cy="4484688"/>
          </a:xfrm>
        </p:spPr>
        <p:txBody>
          <a:bodyPr/>
          <a:lstStyle/>
          <a:p>
            <a:r>
              <a:rPr lang="de-DE" altLang="de-DE" sz="2000"/>
              <a:t>Beim Abbau entstehen giftige Gase und große Mengen an Schwermetallen.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r>
              <a:rPr lang="de-DE" altLang="de-DE" sz="2000"/>
              <a:t>Dadurch wird die Luft und der Boden verseucht, was bei Arbeitern und der Bevölkerung zu Schäden führen kann.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r>
              <a:rPr lang="de-DE" altLang="de-DE" sz="2000"/>
              <a:t>Vor allem in armen Ländern (Niger, Namibia) gibt es kaum Sicherheitsvorkehrungen.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16075"/>
            <a:ext cx="4038600" cy="4546600"/>
          </a:xfrm>
          <a:noFill/>
          <a:ln/>
        </p:spPr>
      </p:pic>
      <p:sp>
        <p:nvSpPr>
          <p:cNvPr id="60429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32713" y="6400800"/>
            <a:ext cx="12573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Zur Übersicht</a:t>
            </a:r>
          </a:p>
        </p:txBody>
      </p:sp>
      <p:sp>
        <p:nvSpPr>
          <p:cNvPr id="60430" name="Text Box 1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96850" y="6353175"/>
            <a:ext cx="9652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sym typeface="Wingdings" panose="05000000000000000000" pitchFamily="2" charset="2"/>
              </a:rPr>
              <a:t> </a:t>
            </a:r>
            <a:r>
              <a:rPr lang="de-DE" altLang="de-DE" sz="1400"/>
              <a:t>Zurück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Uran-Anreicherung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675188"/>
          </a:xfrm>
        </p:spPr>
        <p:txBody>
          <a:bodyPr/>
          <a:lstStyle/>
          <a:p>
            <a:r>
              <a:rPr lang="de-DE" altLang="de-DE" sz="2000"/>
              <a:t>Spaltbares Uran 235 kommt in der Natur nur zu 0,7 % vor. Der Rest ist nicht spaltbares Uran 238.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r>
              <a:rPr lang="de-DE" altLang="de-DE" sz="2000"/>
              <a:t>Deshalb muss das Uran in riesigen Zentrifugen voneinander </a:t>
            </a:r>
            <a:r>
              <a:rPr lang="de-DE" altLang="de-DE" sz="2000" i="1"/>
              <a:t>getrennt</a:t>
            </a:r>
            <a:r>
              <a:rPr lang="de-DE" altLang="de-DE" sz="2000"/>
              <a:t> werden. Dieser Prozess wird </a:t>
            </a:r>
            <a:r>
              <a:rPr lang="de-DE" altLang="de-DE" sz="2000" b="1" i="1"/>
              <a:t>Anreicherung</a:t>
            </a:r>
            <a:r>
              <a:rPr lang="de-DE" altLang="de-DE" sz="2000"/>
              <a:t> genannt.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r>
              <a:rPr lang="de-DE" altLang="de-DE" sz="2000"/>
              <a:t>Hinterher ist der Anteil von spaltbarem Uran 235 viel größer. </a:t>
            </a:r>
          </a:p>
        </p:txBody>
      </p:sp>
      <p:pic>
        <p:nvPicPr>
          <p:cNvPr id="54281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54279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23188" y="6378575"/>
            <a:ext cx="12573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Zur Übersicht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Herstellung der Brennstäbe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12900"/>
            <a:ext cx="4449763" cy="4521200"/>
          </a:xfrm>
        </p:spPr>
        <p:txBody>
          <a:bodyPr/>
          <a:lstStyle/>
          <a:p>
            <a:r>
              <a:rPr lang="de-DE" altLang="de-DE" sz="2000"/>
              <a:t>Die Brennstäbe sind ca. 4m lange, dünne Metallrohre.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r>
              <a:rPr lang="de-DE" altLang="de-DE" sz="2000"/>
              <a:t>Das Uran wird in Tablettenform gepresst und in die Brennstäbe eingefüllt.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r>
              <a:rPr lang="de-DE" altLang="de-DE" sz="2000"/>
              <a:t>In den Brennstäben findet im Kernkraftwerk die Kernspaltung statt.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2000"/>
              <a:t>	(Zwischen den Brennstäben befinden sich die Steuerstäbe zur Regelung der Kettenreaktion)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3563" y="1600200"/>
            <a:ext cx="2619375" cy="4533900"/>
          </a:xfrm>
          <a:noFill/>
        </p:spPr>
      </p:pic>
      <p:sp>
        <p:nvSpPr>
          <p:cNvPr id="71686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21600" y="6376988"/>
            <a:ext cx="12573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Zur Übersicht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/>
              <a:t>Radioaktiver Abfall im Kernkraftwerk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48175" cy="4533900"/>
          </a:xfrm>
        </p:spPr>
        <p:txBody>
          <a:bodyPr/>
          <a:lstStyle/>
          <a:p>
            <a:r>
              <a:rPr lang="de-DE" altLang="de-DE" sz="2400"/>
              <a:t>In einem Kernkraftwerk entstehen verschiedene Arten von radioaktivem Müll: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2400">
                <a:sym typeface="Wingdings" panose="05000000000000000000" pitchFamily="2" charset="2"/>
              </a:rPr>
              <a:t> </a:t>
            </a:r>
            <a:r>
              <a:rPr lang="de-DE" altLang="de-DE" sz="2400"/>
              <a:t>Hochradioaktiver Müll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2400">
                <a:sym typeface="Wingdings" panose="05000000000000000000" pitchFamily="2" charset="2"/>
              </a:rPr>
              <a:t> </a:t>
            </a:r>
            <a:r>
              <a:rPr lang="de-DE" altLang="de-DE" sz="2400"/>
              <a:t>Schwach radioaktiver Müll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400"/>
          </a:p>
          <a:p>
            <a:r>
              <a:rPr lang="de-DE" altLang="de-DE" sz="2400"/>
              <a:t>Außerdem kann der Müll in </a:t>
            </a:r>
            <a:r>
              <a:rPr lang="de-DE" altLang="de-DE" sz="2400" i="1"/>
              <a:t>fester, flüssiger oder gasförmiger</a:t>
            </a:r>
            <a:r>
              <a:rPr lang="de-DE" altLang="de-DE" sz="2400"/>
              <a:t> Form auftreten.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3663" y="2033588"/>
            <a:ext cx="3465512" cy="3560762"/>
          </a:xfrm>
        </p:spPr>
      </p:pic>
      <p:sp>
        <p:nvSpPr>
          <p:cNvPr id="73734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069263" y="6359525"/>
            <a:ext cx="930275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Weiter </a:t>
            </a:r>
            <a:r>
              <a:rPr lang="de-DE" altLang="de-DE" sz="1400">
                <a:sym typeface="Wingdings" panose="05000000000000000000" pitchFamily="2" charset="2"/>
              </a:rPr>
              <a:t></a:t>
            </a:r>
            <a:endParaRPr lang="de-DE" altLang="de-DE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/>
              <a:t>Radioaktiver Abfall im Kernkraftwerk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00200"/>
            <a:ext cx="4964113" cy="4651375"/>
          </a:xfrm>
        </p:spPr>
        <p:txBody>
          <a:bodyPr/>
          <a:lstStyle/>
          <a:p>
            <a:r>
              <a:rPr lang="de-DE" altLang="de-DE" sz="1800" b="1" dirty="0"/>
              <a:t>Hochradioaktiver Müll: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In den Brennstäben findet die Kernspaltung statt. Dabei werden Uranatome gespalten und es entstehen viele hochgefährliche radioaktive Spaltprodukte. Die Brennstäbe müssen nach ca</a:t>
            </a:r>
            <a:r>
              <a:rPr lang="de-DE" altLang="de-DE" sz="1800" dirty="0"/>
              <a:t>. 4 Jahren ausgetauscht </a:t>
            </a:r>
            <a:r>
              <a:rPr lang="de-DE" altLang="de-DE" sz="1800" dirty="0" smtClean="0"/>
              <a:t>werden und sind dann der hochradioaktive Müll. Dieser </a:t>
            </a:r>
            <a:r>
              <a:rPr lang="de-DE" altLang="de-DE" sz="1800" dirty="0"/>
              <a:t>Müll produziert zusätzlich eine sehr große Hitze und muss gekühlt werden.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1800" dirty="0"/>
          </a:p>
          <a:p>
            <a:r>
              <a:rPr lang="de-DE" altLang="de-DE" sz="1800" b="1" dirty="0"/>
              <a:t>Schwach radioaktiver Müll:</a:t>
            </a:r>
            <a:r>
              <a:rPr lang="de-DE" altLang="de-DE" sz="18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1800" dirty="0"/>
              <a:t>	Z.B. Arbeitskleidung von Mitarbeitern oder Werkzeug, welches bei der Arbeit verstrahlt wird. </a:t>
            </a:r>
            <a:r>
              <a:rPr lang="de-DE" altLang="de-DE" sz="1800" dirty="0" smtClean="0"/>
              <a:t>Außerdem Rohre und Maschinen , die mit radioaktivem Wasser in Berührung kommen.</a:t>
            </a:r>
            <a:endParaRPr lang="de-DE" altLang="de-DE" sz="1800" dirty="0"/>
          </a:p>
        </p:txBody>
      </p:sp>
      <p:pic>
        <p:nvPicPr>
          <p:cNvPr id="7578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313" y="1600200"/>
            <a:ext cx="3265487" cy="4533900"/>
          </a:xfrm>
          <a:noFill/>
        </p:spPr>
      </p:pic>
      <p:sp>
        <p:nvSpPr>
          <p:cNvPr id="7578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21600" y="6376988"/>
            <a:ext cx="12573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Zur Übersicht</a:t>
            </a:r>
          </a:p>
        </p:txBody>
      </p:sp>
      <p:sp>
        <p:nvSpPr>
          <p:cNvPr id="75782" name="Text Box 6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96850" y="6353175"/>
            <a:ext cx="9652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sym typeface="Wingdings" panose="05000000000000000000" pitchFamily="2" charset="2"/>
              </a:rPr>
              <a:t> </a:t>
            </a:r>
            <a:r>
              <a:rPr lang="de-DE" altLang="de-DE" sz="1400"/>
              <a:t>Zurück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Zwischenlager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/>
          <a:p>
            <a:r>
              <a:rPr lang="de-DE" altLang="de-DE" sz="2000"/>
              <a:t>Ein Zwischenlager ist ein </a:t>
            </a:r>
            <a:r>
              <a:rPr lang="de-DE" altLang="de-DE" sz="2000" i="1"/>
              <a:t>vorübergehender</a:t>
            </a:r>
            <a:r>
              <a:rPr lang="de-DE" altLang="de-DE" sz="2000"/>
              <a:t> Lagerort für radioaktiven Abfall.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r>
              <a:rPr lang="de-DE" altLang="de-DE" sz="2000"/>
              <a:t>Nach ca. 3-4 Jahren sind die Brennstäbe verbraucht und kommen zur </a:t>
            </a:r>
            <a:r>
              <a:rPr lang="de-DE" altLang="de-DE" sz="2000" i="1"/>
              <a:t>Abkühlung</a:t>
            </a:r>
            <a:r>
              <a:rPr lang="de-DE" altLang="de-DE" sz="2000"/>
              <a:t> und zur </a:t>
            </a:r>
            <a:r>
              <a:rPr lang="de-DE" altLang="de-DE" sz="2000" i="1"/>
              <a:t>Verringerung der Strahlung</a:t>
            </a:r>
            <a:r>
              <a:rPr lang="de-DE" altLang="de-DE" sz="2000"/>
              <a:t> in ein Zwischenlager.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r>
              <a:rPr lang="de-DE" altLang="de-DE" sz="2000"/>
              <a:t>Dort lagern sie mehrere Jahre, bis sie entweder in ein </a:t>
            </a:r>
            <a:r>
              <a:rPr lang="de-DE" altLang="de-DE" sz="2000" u="sng">
                <a:solidFill>
                  <a:schemeClr val="folHlink"/>
                </a:solidFill>
                <a:hlinkClick r:id="rId2" action="ppaction://hlinksldjump"/>
              </a:rPr>
              <a:t>Endlager</a:t>
            </a:r>
            <a:r>
              <a:rPr lang="de-DE" altLang="de-DE" sz="2000">
                <a:hlinkClick r:id="rId2" action="ppaction://hlinksldjump"/>
              </a:rPr>
              <a:t> </a:t>
            </a:r>
            <a:r>
              <a:rPr lang="de-DE" altLang="de-DE" sz="2000"/>
              <a:t>oder zur </a:t>
            </a:r>
            <a:r>
              <a:rPr lang="de-DE" altLang="de-DE" sz="2000" u="sng">
                <a:hlinkClick r:id="rId3" action="ppaction://hlinksldjump"/>
              </a:rPr>
              <a:t>Wiederaufbereitung</a:t>
            </a:r>
            <a:r>
              <a:rPr lang="de-DE" altLang="de-DE" sz="2000">
                <a:solidFill>
                  <a:srgbClr val="3399FF"/>
                </a:solidFill>
                <a:hlinkClick r:id="rId3" action="ppaction://hlinksldjump"/>
              </a:rPr>
              <a:t> </a:t>
            </a:r>
            <a:r>
              <a:rPr lang="de-DE" altLang="de-DE" sz="2000"/>
              <a:t>kommen.</a:t>
            </a:r>
          </a:p>
        </p:txBody>
      </p:sp>
      <p:pic>
        <p:nvPicPr>
          <p:cNvPr id="77831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77832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21600" y="6376988"/>
            <a:ext cx="1257300" cy="314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Zur Übersicht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e Punkte">
  <a:themeElements>
    <a:clrScheme name="Digitale Punkte 1">
      <a:dk1>
        <a:srgbClr val="00008A"/>
      </a:dk1>
      <a:lt1>
        <a:srgbClr val="FFFFFF"/>
      </a:lt1>
      <a:dk2>
        <a:srgbClr val="000099"/>
      </a:dk2>
      <a:lt2>
        <a:srgbClr val="FFFFFF"/>
      </a:lt2>
      <a:accent1>
        <a:srgbClr val="0099FF"/>
      </a:accent1>
      <a:accent2>
        <a:srgbClr val="00007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6E"/>
      </a:accent6>
      <a:hlink>
        <a:srgbClr val="EAEAEA"/>
      </a:hlink>
      <a:folHlink>
        <a:srgbClr val="FFCC00"/>
      </a:folHlink>
    </a:clrScheme>
    <a:fontScheme name="Digitale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gitale Punkte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kte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kte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0</TotalTime>
  <Words>694</Words>
  <Application>Microsoft Office PowerPoint</Application>
  <PresentationFormat>Bildschirmpräsentation (4:3)</PresentationFormat>
  <Paragraphs>127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Wingdings</vt:lpstr>
      <vt:lpstr>Arial Narrow</vt:lpstr>
      <vt:lpstr>Digitale Punkte</vt:lpstr>
      <vt:lpstr>Der Urankreislauf</vt:lpstr>
      <vt:lpstr>PowerPoint-Präsentation</vt:lpstr>
      <vt:lpstr>Uranabbau im Bergwerk</vt:lpstr>
      <vt:lpstr>Uranabbau im Bergwerk</vt:lpstr>
      <vt:lpstr>Uran-Anreicherung</vt:lpstr>
      <vt:lpstr>Herstellung der Brennstäbe</vt:lpstr>
      <vt:lpstr>Radioaktiver Abfall im Kernkraftwerk</vt:lpstr>
      <vt:lpstr>Radioaktiver Abfall im Kernkraftwerk</vt:lpstr>
      <vt:lpstr>Zwischenlager</vt:lpstr>
      <vt:lpstr>Wiederaufbereitung</vt:lpstr>
      <vt:lpstr>Wiederaufbereitung</vt:lpstr>
      <vt:lpstr>Transport</vt:lpstr>
      <vt:lpstr>Transport</vt:lpstr>
      <vt:lpstr>Endlager</vt:lpstr>
      <vt:lpstr>Endlager - Bedingungen</vt:lpstr>
      <vt:lpstr>Endlager in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Entsorgung von Atommüll</dc:title>
  <dc:creator>Jens</dc:creator>
  <cp:lastModifiedBy>Salier Realschule, Stv.Schulleitung</cp:lastModifiedBy>
  <cp:revision>11</cp:revision>
  <dcterms:created xsi:type="dcterms:W3CDTF">2010-11-09T12:57:17Z</dcterms:created>
  <dcterms:modified xsi:type="dcterms:W3CDTF">2020-11-10T10:13:00Z</dcterms:modified>
</cp:coreProperties>
</file>