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0" r:id="rId3"/>
    <p:sldId id="281" r:id="rId4"/>
    <p:sldId id="257" r:id="rId5"/>
    <p:sldId id="258" r:id="rId6"/>
    <p:sldId id="271" r:id="rId7"/>
    <p:sldId id="266" r:id="rId8"/>
    <p:sldId id="267" r:id="rId9"/>
    <p:sldId id="274" r:id="rId10"/>
    <p:sldId id="269" r:id="rId11"/>
    <p:sldId id="276" r:id="rId12"/>
    <p:sldId id="263" r:id="rId13"/>
    <p:sldId id="262" r:id="rId14"/>
    <p:sldId id="283" r:id="rId15"/>
    <p:sldId id="284" r:id="rId16"/>
    <p:sldId id="285" r:id="rId17"/>
    <p:sldId id="286" r:id="rId18"/>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9DF609A8-91CB-4FFF-A068-33E38DA72377}" type="datetimeFigureOut">
              <a:rPr lang="de-DE"/>
              <a:pPr>
                <a:defRPr/>
              </a:pPr>
              <a:t>02.11.2020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3099F220-2CE0-406D-865C-B80F5A41C49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9F9006-80C9-421D-9E3D-BE120AF3CEB2}" type="slidenum">
              <a:rPr lang="de-DE" altLang="de-DE"/>
              <a:pPr/>
              <a:t>14</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117850C2-165F-4BE7-984A-B78E43FC32EC}" type="slidenum">
              <a:rPr lang="de-DE" altLang="de-DE"/>
              <a:pPr>
                <a:defRPr/>
              </a:pPr>
              <a:t>‹Nr.›</a:t>
            </a:fld>
            <a:endParaRPr lang="de-DE" altLang="de-DE"/>
          </a:p>
        </p:txBody>
      </p:sp>
    </p:spTree>
    <p:extLst>
      <p:ext uri="{BB962C8B-B14F-4D97-AF65-F5344CB8AC3E}">
        <p14:creationId xmlns:p14="http://schemas.microsoft.com/office/powerpoint/2010/main" val="422530344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DF88B93A-D4D1-458B-B5CE-102182EE9286}" type="slidenum">
              <a:rPr lang="de-DE" altLang="de-DE"/>
              <a:pPr>
                <a:defRPr/>
              </a:pPr>
              <a:t>‹Nr.›</a:t>
            </a:fld>
            <a:endParaRPr lang="de-DE" altLang="de-DE"/>
          </a:p>
        </p:txBody>
      </p:sp>
    </p:spTree>
    <p:extLst>
      <p:ext uri="{BB962C8B-B14F-4D97-AF65-F5344CB8AC3E}">
        <p14:creationId xmlns:p14="http://schemas.microsoft.com/office/powerpoint/2010/main" val="276096744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26527151-94A5-45F9-8005-F014AA9577A4}" type="slidenum">
              <a:rPr lang="de-DE" altLang="de-DE"/>
              <a:pPr>
                <a:defRPr/>
              </a:pPr>
              <a:t>‹Nr.›</a:t>
            </a:fld>
            <a:endParaRPr lang="de-DE" altLang="de-DE"/>
          </a:p>
        </p:txBody>
      </p:sp>
    </p:spTree>
    <p:extLst>
      <p:ext uri="{BB962C8B-B14F-4D97-AF65-F5344CB8AC3E}">
        <p14:creationId xmlns:p14="http://schemas.microsoft.com/office/powerpoint/2010/main" val="412658931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D04D847E-7441-4AB9-A57F-E1DCCC5D5FD3}" type="slidenum">
              <a:rPr lang="de-DE" altLang="de-DE"/>
              <a:pPr>
                <a:defRPr/>
              </a:pPr>
              <a:t>‹Nr.›</a:t>
            </a:fld>
            <a:endParaRPr lang="de-DE" altLang="de-DE"/>
          </a:p>
        </p:txBody>
      </p:sp>
    </p:spTree>
    <p:extLst>
      <p:ext uri="{BB962C8B-B14F-4D97-AF65-F5344CB8AC3E}">
        <p14:creationId xmlns:p14="http://schemas.microsoft.com/office/powerpoint/2010/main" val="41862965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87A4BB2E-4FEC-418E-993E-510827FDFB43}" type="slidenum">
              <a:rPr lang="de-DE" altLang="de-DE"/>
              <a:pPr>
                <a:defRPr/>
              </a:pPr>
              <a:t>‹Nr.›</a:t>
            </a:fld>
            <a:endParaRPr lang="de-DE" altLang="de-DE"/>
          </a:p>
        </p:txBody>
      </p:sp>
    </p:spTree>
    <p:extLst>
      <p:ext uri="{BB962C8B-B14F-4D97-AF65-F5344CB8AC3E}">
        <p14:creationId xmlns:p14="http://schemas.microsoft.com/office/powerpoint/2010/main" val="31978680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D74142F6-65A1-4514-B70A-74F7830842E9}" type="slidenum">
              <a:rPr lang="de-DE" altLang="de-DE"/>
              <a:pPr>
                <a:defRPr/>
              </a:pPr>
              <a:t>‹Nr.›</a:t>
            </a:fld>
            <a:endParaRPr lang="de-DE" altLang="de-DE"/>
          </a:p>
        </p:txBody>
      </p:sp>
    </p:spTree>
    <p:extLst>
      <p:ext uri="{BB962C8B-B14F-4D97-AF65-F5344CB8AC3E}">
        <p14:creationId xmlns:p14="http://schemas.microsoft.com/office/powerpoint/2010/main" val="202856508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4757FE92-D9FD-4B6F-BBE5-2E5DD2E0D84B}" type="slidenum">
              <a:rPr lang="de-DE" altLang="de-DE"/>
              <a:pPr>
                <a:defRPr/>
              </a:pPr>
              <a:t>‹Nr.›</a:t>
            </a:fld>
            <a:endParaRPr lang="de-DE" altLang="de-DE"/>
          </a:p>
        </p:txBody>
      </p:sp>
    </p:spTree>
    <p:extLst>
      <p:ext uri="{BB962C8B-B14F-4D97-AF65-F5344CB8AC3E}">
        <p14:creationId xmlns:p14="http://schemas.microsoft.com/office/powerpoint/2010/main" val="58688832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8F695D7C-F197-4DE2-A000-2A45A893CFCC}" type="slidenum">
              <a:rPr lang="de-DE" altLang="de-DE"/>
              <a:pPr>
                <a:defRPr/>
              </a:pPr>
              <a:t>‹Nr.›</a:t>
            </a:fld>
            <a:endParaRPr lang="de-DE" altLang="de-DE"/>
          </a:p>
        </p:txBody>
      </p:sp>
    </p:spTree>
    <p:extLst>
      <p:ext uri="{BB962C8B-B14F-4D97-AF65-F5344CB8AC3E}">
        <p14:creationId xmlns:p14="http://schemas.microsoft.com/office/powerpoint/2010/main" val="376376232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045A6F99-63F0-432B-9DC1-5F251BC5AB3E}" type="slidenum">
              <a:rPr lang="de-DE" altLang="de-DE"/>
              <a:pPr>
                <a:defRPr/>
              </a:pPr>
              <a:t>‹Nr.›</a:t>
            </a:fld>
            <a:endParaRPr lang="de-DE" altLang="de-DE"/>
          </a:p>
        </p:txBody>
      </p:sp>
    </p:spTree>
    <p:extLst>
      <p:ext uri="{BB962C8B-B14F-4D97-AF65-F5344CB8AC3E}">
        <p14:creationId xmlns:p14="http://schemas.microsoft.com/office/powerpoint/2010/main" val="395573949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D104386C-8B37-4087-A1EA-0ABB88FE8F40}" type="slidenum">
              <a:rPr lang="de-DE" altLang="de-DE"/>
              <a:pPr>
                <a:defRPr/>
              </a:pPr>
              <a:t>‹Nr.›</a:t>
            </a:fld>
            <a:endParaRPr lang="de-DE" altLang="de-DE"/>
          </a:p>
        </p:txBody>
      </p:sp>
    </p:spTree>
    <p:extLst>
      <p:ext uri="{BB962C8B-B14F-4D97-AF65-F5344CB8AC3E}">
        <p14:creationId xmlns:p14="http://schemas.microsoft.com/office/powerpoint/2010/main" val="198094672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C8D42DAA-C16D-4A92-B04E-8E9A15927BC6}" type="slidenum">
              <a:rPr lang="de-DE" altLang="de-DE"/>
              <a:pPr>
                <a:defRPr/>
              </a:pPr>
              <a:t>‹Nr.›</a:t>
            </a:fld>
            <a:endParaRPr lang="de-DE" altLang="de-DE"/>
          </a:p>
        </p:txBody>
      </p:sp>
    </p:spTree>
    <p:extLst>
      <p:ext uri="{BB962C8B-B14F-4D97-AF65-F5344CB8AC3E}">
        <p14:creationId xmlns:p14="http://schemas.microsoft.com/office/powerpoint/2010/main" val="418091928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DBB4E37-8CE8-412E-84F1-CA7A278B2CE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iki.grs.de/images/c/ca/Reaktor_Innenleben2.jpg"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de-DE" altLang="de-DE" sz="4400" smtClean="0">
                <a:solidFill>
                  <a:schemeClr val="accent1"/>
                </a:solidFill>
              </a:rPr>
              <a:t>Kernkraftwerke</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r>
              <a:rPr lang="de-DE" altLang="de-DE" sz="3200" smtClean="0">
                <a:solidFill>
                  <a:schemeClr val="accent1"/>
                </a:solidFill>
              </a:rPr>
              <a:t>Aufbau und Funktion</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r="13516"/>
          <a:stretch>
            <a:fillRect/>
          </a:stretch>
        </p:blipFill>
        <p:spPr bwMode="auto">
          <a:xfrm>
            <a:off x="2484438" y="188913"/>
            <a:ext cx="2447925" cy="640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5"/>
          <p:cNvSpPr txBox="1">
            <a:spLocks noChangeArrowheads="1"/>
          </p:cNvSpPr>
          <p:nvPr/>
        </p:nvSpPr>
        <p:spPr bwMode="auto">
          <a:xfrm>
            <a:off x="323850" y="476250"/>
            <a:ext cx="216058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b="1"/>
              <a:t>Aufbau eines Brennelementes</a:t>
            </a:r>
          </a:p>
          <a:p>
            <a:pPr eaLnBrk="1" hangingPunct="1">
              <a:spcBef>
                <a:spcPct val="0"/>
              </a:spcBef>
              <a:buFontTx/>
              <a:buNone/>
            </a:pPr>
            <a:endParaRPr lang="de-DE" altLang="de-DE" sz="1800" b="1"/>
          </a:p>
          <a:p>
            <a:pPr eaLnBrk="1" hangingPunct="1">
              <a:spcBef>
                <a:spcPct val="0"/>
              </a:spcBef>
              <a:buFontTx/>
              <a:buNone/>
            </a:pPr>
            <a:r>
              <a:rPr lang="de-DE" altLang="de-DE" sz="1800"/>
              <a:t>Ein Brennelement besteht aus den </a:t>
            </a:r>
            <a:r>
              <a:rPr lang="de-DE" altLang="de-DE" sz="1800">
                <a:solidFill>
                  <a:srgbClr val="FF0000"/>
                </a:solidFill>
              </a:rPr>
              <a:t>Brennstäben</a:t>
            </a:r>
            <a:r>
              <a:rPr lang="de-DE" altLang="de-DE" sz="1800"/>
              <a:t> (Uran) und den </a:t>
            </a:r>
            <a:r>
              <a:rPr lang="de-DE" altLang="de-DE" sz="1800">
                <a:solidFill>
                  <a:srgbClr val="FF0000"/>
                </a:solidFill>
              </a:rPr>
              <a:t>Regelstäben </a:t>
            </a:r>
          </a:p>
        </p:txBody>
      </p:sp>
      <p:sp>
        <p:nvSpPr>
          <p:cNvPr id="15366" name="Text Box 6"/>
          <p:cNvSpPr txBox="1">
            <a:spLocks noChangeArrowheads="1"/>
          </p:cNvSpPr>
          <p:nvPr/>
        </p:nvSpPr>
        <p:spPr bwMode="auto">
          <a:xfrm>
            <a:off x="4932363" y="423863"/>
            <a:ext cx="381635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b="1">
                <a:solidFill>
                  <a:srgbClr val="FF3300"/>
                </a:solidFill>
              </a:rPr>
              <a:t>20 Regelstäbe</a:t>
            </a:r>
            <a:r>
              <a:rPr lang="de-DE" altLang="de-DE" sz="1800"/>
              <a:t> (Steuerstäbe)</a:t>
            </a:r>
          </a:p>
          <a:p>
            <a:pPr eaLnBrk="1" hangingPunct="1">
              <a:spcBef>
                <a:spcPct val="0"/>
              </a:spcBef>
              <a:buFont typeface="Wingdings" panose="05000000000000000000" pitchFamily="2" charset="2"/>
              <a:buChar char="à"/>
            </a:pPr>
            <a:r>
              <a:rPr lang="de-DE" altLang="de-DE" sz="1800">
                <a:sym typeface="Wingdings" panose="05000000000000000000" pitchFamily="2" charset="2"/>
              </a:rPr>
              <a:t>Zum Einfangen der Neutronen</a:t>
            </a:r>
          </a:p>
          <a:p>
            <a:pPr eaLnBrk="1" hangingPunct="1">
              <a:spcBef>
                <a:spcPct val="0"/>
              </a:spcBef>
              <a:buFont typeface="Wingdings" panose="05000000000000000000" pitchFamily="2" charset="2"/>
              <a:buNone/>
            </a:pPr>
            <a:r>
              <a:rPr lang="de-DE" altLang="de-DE" sz="1800"/>
              <a:t>für eine kontrollierte Kettenreaktion.</a:t>
            </a:r>
          </a:p>
          <a:p>
            <a:pPr eaLnBrk="1" hangingPunct="1">
              <a:spcBef>
                <a:spcPct val="0"/>
              </a:spcBef>
              <a:buFont typeface="Wingdings" panose="05000000000000000000" pitchFamily="2" charset="2"/>
              <a:buNone/>
            </a:pPr>
            <a:endParaRPr lang="de-DE" altLang="de-DE" sz="1400"/>
          </a:p>
          <a:p>
            <a:pPr eaLnBrk="1" hangingPunct="1">
              <a:spcBef>
                <a:spcPct val="0"/>
              </a:spcBef>
              <a:buFont typeface="Wingdings" panose="05000000000000000000" pitchFamily="2" charset="2"/>
              <a:buNone/>
            </a:pPr>
            <a:r>
              <a:rPr lang="de-DE" altLang="de-DE" sz="1400"/>
              <a:t>Die Regelstäbe können hoch- und runter gefahren werden. Sind sie ganz eingefahren, dann fangen sie alle Neutronen ab und die Kernspaltung (Kettenreaktion) hört auf. </a:t>
            </a:r>
            <a:br>
              <a:rPr lang="de-DE" altLang="de-DE" sz="1400"/>
            </a:br>
            <a:r>
              <a:rPr lang="de-DE" altLang="de-DE" sz="1400"/>
              <a:t>Sind sie komplett draußen, dann werden keine oder wenig Neutronen eingefangen und die Kernspaltung (Kettenreaktion) beginnt. Je nachdem, wie weit die Regelstäbe eingefahren sind findet also viel oder weniger Kernspaltung statt.</a:t>
            </a:r>
          </a:p>
        </p:txBody>
      </p:sp>
      <p:sp>
        <p:nvSpPr>
          <p:cNvPr id="15367" name="Text Box 7"/>
          <p:cNvSpPr txBox="1">
            <a:spLocks noChangeArrowheads="1"/>
          </p:cNvSpPr>
          <p:nvPr/>
        </p:nvSpPr>
        <p:spPr bwMode="auto">
          <a:xfrm>
            <a:off x="4899025" y="4941888"/>
            <a:ext cx="3646488"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b="1">
                <a:solidFill>
                  <a:srgbClr val="FF3300"/>
                </a:solidFill>
              </a:rPr>
              <a:t>250 Brennstäbe</a:t>
            </a:r>
            <a:r>
              <a:rPr lang="de-DE" altLang="de-DE" sz="1800"/>
              <a:t> mit ca. 500 kg </a:t>
            </a:r>
            <a:r>
              <a:rPr lang="de-DE" altLang="de-DE" sz="1800" b="1"/>
              <a:t>Uran</a:t>
            </a:r>
            <a:r>
              <a:rPr lang="de-DE" altLang="de-DE" sz="1800"/>
              <a:t> für die Kernspaltung und damit für die Wärmeerzeugung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linds(horizontal)">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blinds(horizontal)">
                                      <p:cBhvr>
                                        <p:cTn id="1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250825" y="1022350"/>
            <a:ext cx="34575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400" b="1">
                <a:solidFill>
                  <a:srgbClr val="66FFFF"/>
                </a:solidFill>
              </a:rPr>
              <a:t>Herausgefahren </a:t>
            </a:r>
            <a:r>
              <a:rPr lang="de-DE" altLang="de-DE" sz="1600" b="1">
                <a:solidFill>
                  <a:srgbClr val="66FFFF"/>
                </a:solidFill>
              </a:rPr>
              <a:t>(keine Neutronen werden abgefangen </a:t>
            </a:r>
            <a:r>
              <a:rPr lang="de-DE" altLang="de-DE" sz="1600" b="1">
                <a:solidFill>
                  <a:srgbClr val="66FFFF"/>
                </a:solidFill>
                <a:sym typeface="Wingdings" panose="05000000000000000000" pitchFamily="2" charset="2"/>
              </a:rPr>
              <a:t>Kernspaltung nimmt zu</a:t>
            </a:r>
            <a:r>
              <a:rPr lang="de-DE" altLang="de-DE" sz="1600" b="1">
                <a:solidFill>
                  <a:srgbClr val="66FFFF"/>
                </a:solidFill>
              </a:rPr>
              <a:t>)</a:t>
            </a:r>
          </a:p>
        </p:txBody>
      </p:sp>
      <p:sp>
        <p:nvSpPr>
          <p:cNvPr id="13315" name="Text Box 11"/>
          <p:cNvSpPr txBox="1">
            <a:spLocks noChangeArrowheads="1"/>
          </p:cNvSpPr>
          <p:nvPr/>
        </p:nvSpPr>
        <p:spPr bwMode="auto">
          <a:xfrm>
            <a:off x="4821238" y="1022350"/>
            <a:ext cx="3927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400" b="1">
                <a:solidFill>
                  <a:srgbClr val="66FFFF"/>
                </a:solidFill>
              </a:rPr>
              <a:t>Eingefahren </a:t>
            </a:r>
            <a:r>
              <a:rPr lang="de-DE" altLang="de-DE" sz="1600" b="1">
                <a:solidFill>
                  <a:srgbClr val="66FFFF"/>
                </a:solidFill>
              </a:rPr>
              <a:t>(viele Neutronen werden abgefangen </a:t>
            </a:r>
            <a:r>
              <a:rPr lang="de-DE" altLang="de-DE" sz="1600" b="1">
                <a:solidFill>
                  <a:srgbClr val="66FFFF"/>
                </a:solidFill>
                <a:sym typeface="Wingdings" panose="05000000000000000000" pitchFamily="2" charset="2"/>
              </a:rPr>
              <a:t>Kernspaltung nimmt ab</a:t>
            </a:r>
            <a:r>
              <a:rPr lang="de-DE" altLang="de-DE" sz="1600" b="1">
                <a:solidFill>
                  <a:srgbClr val="66FFFF"/>
                </a:solidFill>
              </a:rPr>
              <a:t>)</a:t>
            </a:r>
          </a:p>
          <a:p>
            <a:pPr eaLnBrk="1" hangingPunct="1">
              <a:spcBef>
                <a:spcPct val="0"/>
              </a:spcBef>
              <a:buFontTx/>
              <a:buNone/>
            </a:pPr>
            <a:endParaRPr lang="de-DE" altLang="de-DE" sz="1600" b="1">
              <a:solidFill>
                <a:srgbClr val="66FFFF"/>
              </a:solidFill>
            </a:endParaRPr>
          </a:p>
        </p:txBody>
      </p:sp>
      <p:sp>
        <p:nvSpPr>
          <p:cNvPr id="13316" name="Text Box 12"/>
          <p:cNvSpPr txBox="1">
            <a:spLocks noChangeArrowheads="1"/>
          </p:cNvSpPr>
          <p:nvPr/>
        </p:nvSpPr>
        <p:spPr bwMode="auto">
          <a:xfrm>
            <a:off x="250825" y="260350"/>
            <a:ext cx="799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400" b="1" u="sng">
                <a:solidFill>
                  <a:srgbClr val="66FFFF"/>
                </a:solidFill>
              </a:rPr>
              <a:t>Regelung der Kettenreaktion durch Steuerstäbe:</a:t>
            </a:r>
          </a:p>
        </p:txBody>
      </p:sp>
    </p:spTree>
    <p:controls>
      <mc:AlternateContent xmlns:mc="http://schemas.openxmlformats.org/markup-compatibility/2006">
        <mc:Choice xmlns:v="urn:schemas-microsoft-com:vml" Requires="v">
          <p:control spid="13319" r:id="rId2" imgW="0" imgH="0"/>
        </mc:Choice>
        <mc:Fallback>
          <p:control r:id="rId2" imgW="0" imgH="0">
            <p:pic>
              <p:nvPicPr>
                <p:cNvPr id="13317"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060575"/>
                  <a:ext cx="4175125" cy="46085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320" r:id="rId3" imgW="0" imgH="0"/>
        </mc:Choice>
        <mc:Fallback>
          <p:control r:id="rId3" imgW="0" imgH="0">
            <p:pic>
              <p:nvPicPr>
                <p:cNvPr id="13318"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2060575"/>
                  <a:ext cx="4105275" cy="46085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ni_druckw_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22300"/>
            <a:ext cx="9144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684213" y="1773238"/>
            <a:ext cx="1943100" cy="8001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b="1"/>
              <a:t>Primärkreislauf</a:t>
            </a:r>
          </a:p>
          <a:p>
            <a:pPr eaLnBrk="1" hangingPunct="1">
              <a:spcBef>
                <a:spcPct val="0"/>
              </a:spcBef>
              <a:buFontTx/>
              <a:buNone/>
            </a:pPr>
            <a:r>
              <a:rPr lang="de-DE" altLang="de-DE" sz="1400" b="1"/>
              <a:t>beim Reaktor, hier entsteht die Wärme</a:t>
            </a:r>
          </a:p>
        </p:txBody>
      </p:sp>
      <p:sp>
        <p:nvSpPr>
          <p:cNvPr id="9224" name="Text Box 8"/>
          <p:cNvSpPr txBox="1">
            <a:spLocks noChangeArrowheads="1"/>
          </p:cNvSpPr>
          <p:nvPr/>
        </p:nvSpPr>
        <p:spPr bwMode="auto">
          <a:xfrm>
            <a:off x="5295900" y="2151063"/>
            <a:ext cx="2555875" cy="6159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b="1">
                <a:solidFill>
                  <a:schemeClr val="bg1"/>
                </a:solidFill>
              </a:rPr>
              <a:t>Kühlkreislauf</a:t>
            </a:r>
          </a:p>
          <a:p>
            <a:pPr eaLnBrk="1" hangingPunct="1">
              <a:spcBef>
                <a:spcPct val="0"/>
              </a:spcBef>
              <a:buFontTx/>
              <a:buNone/>
            </a:pPr>
            <a:r>
              <a:rPr lang="de-DE" altLang="de-DE" sz="1400" b="1">
                <a:solidFill>
                  <a:schemeClr val="bg1"/>
                </a:solidFill>
              </a:rPr>
              <a:t>Kühlt das Wasser wieder ab</a:t>
            </a:r>
          </a:p>
        </p:txBody>
      </p:sp>
      <p:sp>
        <p:nvSpPr>
          <p:cNvPr id="9225" name="Text Box 9"/>
          <p:cNvSpPr txBox="1">
            <a:spLocks noChangeArrowheads="1"/>
          </p:cNvSpPr>
          <p:nvPr/>
        </p:nvSpPr>
        <p:spPr bwMode="auto">
          <a:xfrm>
            <a:off x="2781300" y="1762125"/>
            <a:ext cx="2314575" cy="8001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b="1"/>
              <a:t>Sekundärkreislauf</a:t>
            </a:r>
          </a:p>
          <a:p>
            <a:pPr eaLnBrk="1" hangingPunct="1">
              <a:spcBef>
                <a:spcPct val="0"/>
              </a:spcBef>
              <a:buFontTx/>
              <a:buNone/>
            </a:pPr>
            <a:r>
              <a:rPr lang="de-DE" altLang="de-DE" sz="1400" b="1"/>
              <a:t>Hier entsteht der Dampf, der die Turbine antreibt</a:t>
            </a:r>
          </a:p>
        </p:txBody>
      </p:sp>
      <p:sp>
        <p:nvSpPr>
          <p:cNvPr id="9226" name="Line 10"/>
          <p:cNvSpPr>
            <a:spLocks noChangeShapeType="1"/>
          </p:cNvSpPr>
          <p:nvPr/>
        </p:nvSpPr>
        <p:spPr bwMode="auto">
          <a:xfrm>
            <a:off x="1258888" y="2573338"/>
            <a:ext cx="1587" cy="812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7" name="Line 11"/>
          <p:cNvSpPr>
            <a:spLocks noChangeShapeType="1"/>
          </p:cNvSpPr>
          <p:nvPr/>
        </p:nvSpPr>
        <p:spPr bwMode="auto">
          <a:xfrm>
            <a:off x="4140200" y="2433638"/>
            <a:ext cx="1588" cy="487362"/>
          </a:xfrm>
          <a:prstGeom prst="line">
            <a:avLst/>
          </a:prstGeom>
          <a:noFill/>
          <a:ln w="5715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8" name="Line 12"/>
          <p:cNvSpPr>
            <a:spLocks noChangeShapeType="1"/>
          </p:cNvSpPr>
          <p:nvPr/>
        </p:nvSpPr>
        <p:spPr bwMode="auto">
          <a:xfrm>
            <a:off x="6804025" y="2767013"/>
            <a:ext cx="1588" cy="162083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45" name="Text Box 9"/>
          <p:cNvSpPr txBox="1">
            <a:spLocks noChangeArrowheads="1"/>
          </p:cNvSpPr>
          <p:nvPr/>
        </p:nvSpPr>
        <p:spPr bwMode="auto">
          <a:xfrm>
            <a:off x="0" y="620713"/>
            <a:ext cx="9144000" cy="4000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a:t>In einem Kernkraftwerk gibt es drei unabhängige Wasserkreisläufe:</a:t>
            </a:r>
            <a:endParaRPr lang="de-DE" altLang="de-DE" sz="14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linds(horizontal)">
                                      <p:cBhvr>
                                        <p:cTn id="7" dur="500"/>
                                        <p:tgtEl>
                                          <p:spTgt spid="9224"/>
                                        </p:tgtEl>
                                      </p:cBhvr>
                                    </p:animEffect>
                                  </p:childTnLst>
                                </p:cTn>
                              </p:par>
                              <p:par>
                                <p:cTn id="8" presetID="3" presetClass="entr" presetSubtype="10" fill="hold" nodeType="withEffect">
                                  <p:stCondLst>
                                    <p:cond delay="0"/>
                                  </p:stCondLst>
                                  <p:childTnLst>
                                    <p:set>
                                      <p:cBhvr>
                                        <p:cTn id="9" dur="1" fill="hold">
                                          <p:stCondLst>
                                            <p:cond delay="0"/>
                                          </p:stCondLst>
                                        </p:cTn>
                                        <p:tgtEl>
                                          <p:spTgt spid="9228"/>
                                        </p:tgtEl>
                                        <p:attrNameLst>
                                          <p:attrName>style.visibility</p:attrName>
                                        </p:attrNameLst>
                                      </p:cBhvr>
                                      <p:to>
                                        <p:strVal val="visible"/>
                                      </p:to>
                                    </p:set>
                                    <p:animEffect transition="in" filter="blinds(horizontal)">
                                      <p:cBhvr>
                                        <p:cTn id="10" dur="500"/>
                                        <p:tgtEl>
                                          <p:spTgt spid="92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blinds(horizontal)">
                                      <p:cBhvr>
                                        <p:cTn id="15" dur="500"/>
                                        <p:tgtEl>
                                          <p:spTgt spid="9223"/>
                                        </p:tgtEl>
                                      </p:cBhvr>
                                    </p:animEffect>
                                  </p:childTnLst>
                                </p:cTn>
                              </p:par>
                              <p:par>
                                <p:cTn id="16" presetID="3" presetClass="entr" presetSubtype="10" fill="hold" nodeType="withEffect">
                                  <p:stCondLst>
                                    <p:cond delay="0"/>
                                  </p:stCondLst>
                                  <p:childTnLst>
                                    <p:set>
                                      <p:cBhvr>
                                        <p:cTn id="17" dur="1" fill="hold">
                                          <p:stCondLst>
                                            <p:cond delay="0"/>
                                          </p:stCondLst>
                                        </p:cTn>
                                        <p:tgtEl>
                                          <p:spTgt spid="9226"/>
                                        </p:tgtEl>
                                        <p:attrNameLst>
                                          <p:attrName>style.visibility</p:attrName>
                                        </p:attrNameLst>
                                      </p:cBhvr>
                                      <p:to>
                                        <p:strVal val="visible"/>
                                      </p:to>
                                    </p:set>
                                    <p:animEffect transition="in" filter="blinds(horizontal)">
                                      <p:cBhvr>
                                        <p:cTn id="18" dur="500"/>
                                        <p:tgtEl>
                                          <p:spTgt spid="92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25"/>
                                        </p:tgtEl>
                                        <p:attrNameLst>
                                          <p:attrName>style.visibility</p:attrName>
                                        </p:attrNameLst>
                                      </p:cBhvr>
                                      <p:to>
                                        <p:strVal val="visible"/>
                                      </p:to>
                                    </p:set>
                                    <p:animEffect transition="in" filter="blinds(horizontal)">
                                      <p:cBhvr>
                                        <p:cTn id="23" dur="500"/>
                                        <p:tgtEl>
                                          <p:spTgt spid="9225"/>
                                        </p:tgtEl>
                                      </p:cBhvr>
                                    </p:animEffect>
                                  </p:childTnLst>
                                </p:cTn>
                              </p:par>
                              <p:par>
                                <p:cTn id="24" presetID="3" presetClass="entr" presetSubtype="10" fill="hold" nodeType="withEffect">
                                  <p:stCondLst>
                                    <p:cond delay="0"/>
                                  </p:stCondLst>
                                  <p:childTnLst>
                                    <p:set>
                                      <p:cBhvr>
                                        <p:cTn id="25" dur="1" fill="hold">
                                          <p:stCondLst>
                                            <p:cond delay="0"/>
                                          </p:stCondLst>
                                        </p:cTn>
                                        <p:tgtEl>
                                          <p:spTgt spid="9227"/>
                                        </p:tgtEl>
                                        <p:attrNameLst>
                                          <p:attrName>style.visibility</p:attrName>
                                        </p:attrNameLst>
                                      </p:cBhvr>
                                      <p:to>
                                        <p:strVal val="visible"/>
                                      </p:to>
                                    </p:set>
                                    <p:animEffect transition="in" filter="blinds(horizontal)">
                                      <p:cBhvr>
                                        <p:cTn id="26"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Kernkraftwerk_Druckwasserreaktor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9"/>
          <p:cNvSpPr txBox="1">
            <a:spLocks noChangeArrowheads="1"/>
          </p:cNvSpPr>
          <p:nvPr/>
        </p:nvSpPr>
        <p:spPr bwMode="auto">
          <a:xfrm>
            <a:off x="0" y="620713"/>
            <a:ext cx="3779838" cy="708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a:t>Übersicht über das Kernkraftwerk</a:t>
            </a:r>
            <a:endParaRPr lang="de-DE" altLang="de-DE" sz="140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Kernkraftwerk_Druckwasserreaktor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p:cNvSpPr>
            <a:spLocks noChangeArrowheads="1"/>
          </p:cNvSpPr>
          <p:nvPr/>
        </p:nvSpPr>
        <p:spPr bwMode="auto">
          <a:xfrm>
            <a:off x="250825" y="1557338"/>
            <a:ext cx="3816350" cy="1655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 name="Rechteck 1"/>
          <p:cNvSpPr/>
          <p:nvPr/>
        </p:nvSpPr>
        <p:spPr>
          <a:xfrm>
            <a:off x="2268538" y="836613"/>
            <a:ext cx="6480175" cy="54006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dirty="0">
                <a:solidFill>
                  <a:srgbClr val="0070C0"/>
                </a:solidFill>
              </a:rPr>
              <a:t>In den </a:t>
            </a:r>
            <a:r>
              <a:rPr lang="de-DE" dirty="0">
                <a:solidFill>
                  <a:srgbClr val="00B050"/>
                </a:solidFill>
              </a:rPr>
              <a:t>Brennelementen</a:t>
            </a:r>
            <a:r>
              <a:rPr lang="de-DE" dirty="0">
                <a:solidFill>
                  <a:srgbClr val="0070C0"/>
                </a:solidFill>
              </a:rPr>
              <a:t> befindet sich das Uran. Hier findet die Kernspaltung statt. Dadurch entsteht Wärme und das Wasser im Primärkreislauf wird erhitzt. Da sich das Wasser dicht beim Uran befindet, wird es aber </a:t>
            </a:r>
            <a:r>
              <a:rPr lang="de-DE" dirty="0">
                <a:solidFill>
                  <a:srgbClr val="FF0000"/>
                </a:solidFill>
              </a:rPr>
              <a:t>hochradioaktiv</a:t>
            </a:r>
            <a:r>
              <a:rPr lang="de-DE" dirty="0">
                <a:solidFill>
                  <a:srgbClr val="0070C0"/>
                </a:solidFill>
              </a:rPr>
              <a:t> und ist deshalb extrem gefährlich. Das Wasser im Primärkreislauf ist </a:t>
            </a:r>
            <a:r>
              <a:rPr lang="de-DE" dirty="0">
                <a:solidFill>
                  <a:srgbClr val="0070C0"/>
                </a:solidFill>
              </a:rPr>
              <a:t>also radioaktiv</a:t>
            </a:r>
            <a:r>
              <a:rPr lang="de-DE" dirty="0">
                <a:solidFill>
                  <a:srgbClr val="0070C0"/>
                </a:solidFill>
              </a:rPr>
              <a:t>!</a:t>
            </a:r>
          </a:p>
          <a:p>
            <a:pPr>
              <a:defRPr/>
            </a:pPr>
            <a:r>
              <a:rPr lang="de-DE" dirty="0">
                <a:solidFill>
                  <a:srgbClr val="0070C0"/>
                </a:solidFill>
              </a:rPr>
              <a:t/>
            </a:r>
            <a:br>
              <a:rPr lang="de-DE" dirty="0">
                <a:solidFill>
                  <a:srgbClr val="0070C0"/>
                </a:solidFill>
              </a:rPr>
            </a:br>
            <a:r>
              <a:rPr lang="de-DE" dirty="0">
                <a:solidFill>
                  <a:srgbClr val="0070C0"/>
                </a:solidFill>
              </a:rPr>
              <a:t>Je nachdem, wie weit die </a:t>
            </a:r>
            <a:r>
              <a:rPr lang="de-DE" dirty="0">
                <a:solidFill>
                  <a:srgbClr val="00B050"/>
                </a:solidFill>
              </a:rPr>
              <a:t>Steuerstäbe</a:t>
            </a:r>
            <a:r>
              <a:rPr lang="de-DE" dirty="0">
                <a:solidFill>
                  <a:srgbClr val="0070C0"/>
                </a:solidFill>
              </a:rPr>
              <a:t> heraus- oder reingefahren werden, </a:t>
            </a:r>
            <a:r>
              <a:rPr lang="de-DE" dirty="0">
                <a:solidFill>
                  <a:srgbClr val="0070C0"/>
                </a:solidFill>
              </a:rPr>
              <a:t>nehmen sie mehr oder weniger Neutronen weg. Die Kettenreaktion nimmt deshalb zu </a:t>
            </a:r>
            <a:r>
              <a:rPr lang="de-DE" dirty="0">
                <a:solidFill>
                  <a:srgbClr val="0070C0"/>
                </a:solidFill>
              </a:rPr>
              <a:t>oder ab. Damit lässt sich also die Wärmeentwicklung steuern.</a:t>
            </a:r>
          </a:p>
          <a:p>
            <a:pPr>
              <a:defRPr/>
            </a:pPr>
            <a:endParaRPr lang="de-DE" dirty="0">
              <a:solidFill>
                <a:srgbClr val="0070C0"/>
              </a:solidFill>
            </a:endParaRPr>
          </a:p>
          <a:p>
            <a:pPr>
              <a:defRPr/>
            </a:pPr>
            <a:r>
              <a:rPr lang="de-DE" dirty="0">
                <a:solidFill>
                  <a:srgbClr val="0070C0"/>
                </a:solidFill>
              </a:rPr>
              <a:t>Das erhitzte Wasser fließt im ersten Kreislauf im Kreis (Primärkreislauf). Im </a:t>
            </a:r>
            <a:r>
              <a:rPr lang="de-DE" dirty="0">
                <a:solidFill>
                  <a:srgbClr val="00B050"/>
                </a:solidFill>
              </a:rPr>
              <a:t>Dampferzeuger</a:t>
            </a:r>
            <a:r>
              <a:rPr lang="de-DE" dirty="0">
                <a:solidFill>
                  <a:srgbClr val="0070C0"/>
                </a:solidFill>
              </a:rPr>
              <a:t> </a:t>
            </a:r>
            <a:r>
              <a:rPr lang="de-DE" dirty="0">
                <a:solidFill>
                  <a:srgbClr val="0070C0"/>
                </a:solidFill>
              </a:rPr>
              <a:t>(oder Wärmetauscher</a:t>
            </a:r>
            <a:r>
              <a:rPr lang="de-DE" dirty="0">
                <a:solidFill>
                  <a:srgbClr val="0070C0"/>
                </a:solidFill>
              </a:rPr>
              <a:t>) wird die Wärme an den zweiten Wasserkreislauf (Sekundärkreislauf) abgegeben. Das Wasser mischt sich aber nicht.</a:t>
            </a:r>
          </a:p>
          <a:p>
            <a:pPr>
              <a:defRPr/>
            </a:pPr>
            <a:r>
              <a:rPr lang="de-DE" dirty="0">
                <a:solidFill>
                  <a:srgbClr val="0070C0"/>
                </a:solidFill>
              </a:rPr>
              <a:t>Das radioaktive Wasser aus dem Primärkreislauf </a:t>
            </a:r>
            <a:r>
              <a:rPr lang="de-DE" u="sng" dirty="0">
                <a:solidFill>
                  <a:srgbClr val="0070C0"/>
                </a:solidFill>
              </a:rPr>
              <a:t>bleibt also immer</a:t>
            </a:r>
            <a:r>
              <a:rPr lang="de-DE" dirty="0">
                <a:solidFill>
                  <a:srgbClr val="0070C0"/>
                </a:solidFill>
              </a:rPr>
              <a:t> in der Reaktorkuppel.</a:t>
            </a:r>
          </a:p>
        </p:txBody>
      </p:sp>
      <p:cxnSp>
        <p:nvCxnSpPr>
          <p:cNvPr id="4" name="Gerade Verbindung mit Pfeil 3"/>
          <p:cNvCxnSpPr/>
          <p:nvPr/>
        </p:nvCxnSpPr>
        <p:spPr>
          <a:xfrm flipH="1">
            <a:off x="611188" y="5300663"/>
            <a:ext cx="7921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50825" y="3443288"/>
            <a:ext cx="360363" cy="633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flipV="1">
            <a:off x="1763713" y="4149725"/>
            <a:ext cx="1116012" cy="142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Kernkraftwerk_Druckwasserreaktor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6"/>
          <p:cNvSpPr>
            <a:spLocks noChangeArrowheads="1"/>
          </p:cNvSpPr>
          <p:nvPr/>
        </p:nvSpPr>
        <p:spPr bwMode="auto">
          <a:xfrm>
            <a:off x="250825" y="1557338"/>
            <a:ext cx="3816350" cy="1655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5" name="Rechteck 4"/>
          <p:cNvSpPr/>
          <p:nvPr/>
        </p:nvSpPr>
        <p:spPr>
          <a:xfrm>
            <a:off x="107950" y="3443288"/>
            <a:ext cx="1439863" cy="2794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dirty="0">
                <a:solidFill>
                  <a:srgbClr val="0070C0"/>
                </a:solidFill>
              </a:rPr>
              <a:t>Die Wärme vom Primär-</a:t>
            </a:r>
            <a:r>
              <a:rPr lang="de-DE" dirty="0" err="1">
                <a:solidFill>
                  <a:srgbClr val="0070C0"/>
                </a:solidFill>
              </a:rPr>
              <a:t>kreislauf</a:t>
            </a:r>
            <a:r>
              <a:rPr lang="de-DE" dirty="0">
                <a:solidFill>
                  <a:srgbClr val="0070C0"/>
                </a:solidFill>
              </a:rPr>
              <a:t> wird im Wärme-</a:t>
            </a:r>
            <a:r>
              <a:rPr lang="de-DE" dirty="0" err="1">
                <a:solidFill>
                  <a:srgbClr val="0070C0"/>
                </a:solidFill>
              </a:rPr>
              <a:t>tauscher</a:t>
            </a:r>
            <a:r>
              <a:rPr lang="de-DE" dirty="0">
                <a:solidFill>
                  <a:srgbClr val="0070C0"/>
                </a:solidFill>
              </a:rPr>
              <a:t> an den Sekundär-</a:t>
            </a:r>
            <a:r>
              <a:rPr lang="de-DE" dirty="0" err="1">
                <a:solidFill>
                  <a:srgbClr val="0070C0"/>
                </a:solidFill>
              </a:rPr>
              <a:t>kreislauf</a:t>
            </a:r>
            <a:r>
              <a:rPr lang="de-DE" dirty="0">
                <a:solidFill>
                  <a:srgbClr val="0070C0"/>
                </a:solidFill>
              </a:rPr>
              <a:t> abgegeben.</a:t>
            </a:r>
          </a:p>
          <a:p>
            <a:pPr>
              <a:defRPr/>
            </a:pPr>
            <a:endParaRPr lang="de-DE" dirty="0">
              <a:solidFill>
                <a:srgbClr val="0070C0"/>
              </a:solidFill>
            </a:endParaRPr>
          </a:p>
        </p:txBody>
      </p:sp>
      <p:sp>
        <p:nvSpPr>
          <p:cNvPr id="6" name="Rechteck 5"/>
          <p:cNvSpPr/>
          <p:nvPr/>
        </p:nvSpPr>
        <p:spPr>
          <a:xfrm>
            <a:off x="5508625" y="1412875"/>
            <a:ext cx="3240088" cy="48244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dirty="0">
                <a:solidFill>
                  <a:srgbClr val="0070C0"/>
                </a:solidFill>
              </a:rPr>
              <a:t>Das Wasser vom </a:t>
            </a:r>
            <a:r>
              <a:rPr lang="de-DE" dirty="0">
                <a:solidFill>
                  <a:srgbClr val="00B050"/>
                </a:solidFill>
              </a:rPr>
              <a:t>Sekundärkreislauf</a:t>
            </a:r>
            <a:r>
              <a:rPr lang="de-DE" dirty="0">
                <a:solidFill>
                  <a:srgbClr val="0070C0"/>
                </a:solidFill>
              </a:rPr>
              <a:t> wird </a:t>
            </a:r>
            <a:r>
              <a:rPr lang="de-DE" dirty="0">
                <a:solidFill>
                  <a:srgbClr val="0070C0"/>
                </a:solidFill>
              </a:rPr>
              <a:t>dadurch erhitzt </a:t>
            </a:r>
            <a:r>
              <a:rPr lang="de-DE" dirty="0">
                <a:solidFill>
                  <a:srgbClr val="0070C0"/>
                </a:solidFill>
              </a:rPr>
              <a:t>und verdampft. </a:t>
            </a:r>
            <a:br>
              <a:rPr lang="de-DE" dirty="0">
                <a:solidFill>
                  <a:srgbClr val="0070C0"/>
                </a:solidFill>
              </a:rPr>
            </a:br>
            <a:endParaRPr lang="de-DE" dirty="0">
              <a:solidFill>
                <a:srgbClr val="0070C0"/>
              </a:solidFill>
            </a:endParaRPr>
          </a:p>
          <a:p>
            <a:pPr>
              <a:defRPr/>
            </a:pPr>
            <a:r>
              <a:rPr lang="de-DE" dirty="0">
                <a:solidFill>
                  <a:srgbClr val="0070C0"/>
                </a:solidFill>
              </a:rPr>
              <a:t>Der Dampf treibt die Turbine an.</a:t>
            </a:r>
          </a:p>
          <a:p>
            <a:pPr>
              <a:defRPr/>
            </a:pPr>
            <a:endParaRPr lang="de-DE" dirty="0">
              <a:solidFill>
                <a:srgbClr val="0070C0"/>
              </a:solidFill>
            </a:endParaRPr>
          </a:p>
          <a:p>
            <a:pPr>
              <a:defRPr/>
            </a:pPr>
            <a:r>
              <a:rPr lang="de-DE" dirty="0">
                <a:solidFill>
                  <a:srgbClr val="0070C0"/>
                </a:solidFill>
              </a:rPr>
              <a:t>Die Turbine treibt den Generator an.</a:t>
            </a:r>
          </a:p>
          <a:p>
            <a:pPr>
              <a:defRPr/>
            </a:pPr>
            <a:r>
              <a:rPr lang="de-DE" dirty="0">
                <a:solidFill>
                  <a:srgbClr val="0070C0"/>
                </a:solidFill>
              </a:rPr>
              <a:t>Der Generator erzeugt den gewünschten elektrischen Strom.</a:t>
            </a:r>
          </a:p>
          <a:p>
            <a:pPr>
              <a:defRPr/>
            </a:pPr>
            <a:endParaRPr lang="de-DE" dirty="0">
              <a:solidFill>
                <a:srgbClr val="0070C0"/>
              </a:solidFill>
            </a:endParaRPr>
          </a:p>
          <a:p>
            <a:pPr>
              <a:defRPr/>
            </a:pPr>
            <a:r>
              <a:rPr lang="de-DE" dirty="0">
                <a:solidFill>
                  <a:srgbClr val="FF0000"/>
                </a:solidFill>
              </a:rPr>
              <a:t>Das Wasser im Sekundär-</a:t>
            </a:r>
            <a:r>
              <a:rPr lang="de-DE" dirty="0" err="1">
                <a:solidFill>
                  <a:srgbClr val="FF0000"/>
                </a:solidFill>
              </a:rPr>
              <a:t>kreislauf</a:t>
            </a:r>
            <a:r>
              <a:rPr lang="de-DE" dirty="0">
                <a:solidFill>
                  <a:srgbClr val="FF0000"/>
                </a:solidFill>
              </a:rPr>
              <a:t> ist nicht mehr radioaktiv!</a:t>
            </a:r>
          </a:p>
          <a:p>
            <a:pPr>
              <a:defRPr/>
            </a:pPr>
            <a:endParaRPr lang="de-DE" dirty="0">
              <a:solidFill>
                <a:srgbClr val="0070C0"/>
              </a:solidFill>
            </a:endParaRPr>
          </a:p>
          <a:p>
            <a:pPr>
              <a:defRPr/>
            </a:pPr>
            <a:endParaRPr lang="de-DE" dirty="0">
              <a:solidFill>
                <a:srgbClr val="0070C0"/>
              </a:solidFill>
            </a:endParaRPr>
          </a:p>
        </p:txBody>
      </p:sp>
      <p:cxnSp>
        <p:nvCxnSpPr>
          <p:cNvPr id="7" name="Gerade Verbindung mit Pfeil 6"/>
          <p:cNvCxnSpPr/>
          <p:nvPr/>
        </p:nvCxnSpPr>
        <p:spPr>
          <a:xfrm>
            <a:off x="1547813" y="2708275"/>
            <a:ext cx="180975" cy="722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844800" y="2997200"/>
            <a:ext cx="0" cy="576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6" idx="1"/>
          </p:cNvCxnSpPr>
          <p:nvPr/>
        </p:nvCxnSpPr>
        <p:spPr>
          <a:xfrm flipH="1">
            <a:off x="4859338" y="3824288"/>
            <a:ext cx="6492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Kernkraftwerk_Druckwasserreaktor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ChangeArrowheads="1"/>
          </p:cNvSpPr>
          <p:nvPr/>
        </p:nvSpPr>
        <p:spPr bwMode="auto">
          <a:xfrm>
            <a:off x="250825" y="1557338"/>
            <a:ext cx="3816350" cy="1655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6" name="Rechteck 5"/>
          <p:cNvSpPr/>
          <p:nvPr/>
        </p:nvSpPr>
        <p:spPr>
          <a:xfrm>
            <a:off x="323850" y="1706563"/>
            <a:ext cx="5400675" cy="13573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dirty="0">
                <a:solidFill>
                  <a:srgbClr val="0070C0"/>
                </a:solidFill>
              </a:rPr>
              <a:t>Der Dampf geht von der Turbine in den </a:t>
            </a:r>
            <a:r>
              <a:rPr lang="de-DE" dirty="0">
                <a:solidFill>
                  <a:srgbClr val="00B050"/>
                </a:solidFill>
              </a:rPr>
              <a:t>Kondensator</a:t>
            </a:r>
            <a:r>
              <a:rPr lang="de-DE" dirty="0">
                <a:solidFill>
                  <a:srgbClr val="0070C0"/>
                </a:solidFill>
              </a:rPr>
              <a:t>. Dort wird er abgekühlt und fließt als Wasser wieder zurück zum Wärmetauscher (Dampferzeuger).</a:t>
            </a:r>
          </a:p>
        </p:txBody>
      </p:sp>
      <p:sp>
        <p:nvSpPr>
          <p:cNvPr id="8" name="Rechteck 7"/>
          <p:cNvSpPr/>
          <p:nvPr/>
        </p:nvSpPr>
        <p:spPr>
          <a:xfrm>
            <a:off x="7312025" y="3213100"/>
            <a:ext cx="1800225" cy="3455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dirty="0">
                <a:solidFill>
                  <a:srgbClr val="0070C0"/>
                </a:solidFill>
              </a:rPr>
              <a:t>Der Kühlturm kühlt das Wasser ab, dabei verdunstet es zum Teil, dies erkennt man an den Dampf-schwaden (Wasserdampf, also wie Wolken)</a:t>
            </a:r>
          </a:p>
        </p:txBody>
      </p:sp>
      <p:cxnSp>
        <p:nvCxnSpPr>
          <p:cNvPr id="7" name="Gerade Verbindung mit Pfeil 6"/>
          <p:cNvCxnSpPr/>
          <p:nvPr/>
        </p:nvCxnSpPr>
        <p:spPr>
          <a:xfrm>
            <a:off x="2916238" y="2778125"/>
            <a:ext cx="623887" cy="19478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Kernkraftwerk_Druckwasserreaktor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p:cNvSpPr>
            <a:spLocks noChangeArrowheads="1"/>
          </p:cNvSpPr>
          <p:nvPr/>
        </p:nvSpPr>
        <p:spPr bwMode="auto">
          <a:xfrm>
            <a:off x="250825" y="1557338"/>
            <a:ext cx="3816350" cy="1655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6" name="Rechteck 5"/>
          <p:cNvSpPr/>
          <p:nvPr/>
        </p:nvSpPr>
        <p:spPr>
          <a:xfrm>
            <a:off x="0" y="28575"/>
            <a:ext cx="9144000" cy="29686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b="1" dirty="0">
                <a:solidFill>
                  <a:srgbClr val="0070C0"/>
                </a:solidFill>
              </a:rPr>
              <a:t>Zusammenfassung</a:t>
            </a:r>
            <a:r>
              <a:rPr lang="de-DE" dirty="0">
                <a:solidFill>
                  <a:srgbClr val="0070C0"/>
                </a:solidFill>
              </a:rPr>
              <a:t>:</a:t>
            </a:r>
          </a:p>
          <a:p>
            <a:pPr>
              <a:defRPr/>
            </a:pPr>
            <a:endParaRPr lang="de-DE" dirty="0">
              <a:solidFill>
                <a:srgbClr val="0070C0"/>
              </a:solidFill>
            </a:endParaRPr>
          </a:p>
          <a:p>
            <a:pPr>
              <a:defRPr/>
            </a:pPr>
            <a:r>
              <a:rPr lang="de-DE" dirty="0">
                <a:solidFill>
                  <a:srgbClr val="0070C0"/>
                </a:solidFill>
              </a:rPr>
              <a:t>Der Sinn der </a:t>
            </a:r>
            <a:r>
              <a:rPr lang="de-DE" dirty="0">
                <a:solidFill>
                  <a:srgbClr val="00B050"/>
                </a:solidFill>
              </a:rPr>
              <a:t>drei Kreisläufe </a:t>
            </a:r>
            <a:r>
              <a:rPr lang="de-DE" dirty="0">
                <a:solidFill>
                  <a:srgbClr val="0070C0"/>
                </a:solidFill>
              </a:rPr>
              <a:t>ist also, dass das radioaktive Wasser aus dem Primärkreislauf nie diesen Kreislauf bzw. die Reaktorkuppel verlässt und nicht die anderen Teile (z.B. Turbine und Kondensator) des Kernkraftwerkes radioaktiv verseucht.</a:t>
            </a:r>
          </a:p>
          <a:p>
            <a:pPr>
              <a:defRPr/>
            </a:pPr>
            <a:endParaRPr lang="de-DE" dirty="0">
              <a:solidFill>
                <a:srgbClr val="0070C0"/>
              </a:solidFill>
            </a:endParaRPr>
          </a:p>
          <a:p>
            <a:pPr>
              <a:defRPr/>
            </a:pPr>
            <a:r>
              <a:rPr lang="de-DE" dirty="0">
                <a:solidFill>
                  <a:srgbClr val="0070C0"/>
                </a:solidFill>
              </a:rPr>
              <a:t>In den </a:t>
            </a:r>
            <a:r>
              <a:rPr lang="de-DE" dirty="0">
                <a:solidFill>
                  <a:srgbClr val="00B050"/>
                </a:solidFill>
              </a:rPr>
              <a:t>Brennelementen</a:t>
            </a:r>
            <a:r>
              <a:rPr lang="de-DE" dirty="0">
                <a:solidFill>
                  <a:srgbClr val="0070C0"/>
                </a:solidFill>
              </a:rPr>
              <a:t> finden die Kernspaltung des Urans statt, damit die Wärmeerzeugung.</a:t>
            </a:r>
          </a:p>
          <a:p>
            <a:pPr>
              <a:defRPr/>
            </a:pPr>
            <a:r>
              <a:rPr lang="de-DE" dirty="0">
                <a:solidFill>
                  <a:srgbClr val="0070C0"/>
                </a:solidFill>
              </a:rPr>
              <a:t>Die </a:t>
            </a:r>
            <a:r>
              <a:rPr lang="de-DE" dirty="0">
                <a:solidFill>
                  <a:srgbClr val="00B050"/>
                </a:solidFill>
              </a:rPr>
              <a:t>Steuerstäbe</a:t>
            </a:r>
            <a:r>
              <a:rPr lang="de-DE" dirty="0">
                <a:solidFill>
                  <a:srgbClr val="0070C0"/>
                </a:solidFill>
              </a:rPr>
              <a:t> dienen zum Einfangen der Neutronen, also um die Kettenreaktion zu regulieren.</a:t>
            </a:r>
          </a:p>
          <a:p>
            <a:pPr>
              <a:defRPr/>
            </a:pPr>
            <a:endParaRPr lang="de-DE" dirty="0">
              <a:solidFill>
                <a:srgbClr val="0070C0"/>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149725"/>
            <a:ext cx="2805112"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idx="1"/>
          </p:nvPr>
        </p:nvSpPr>
        <p:spPr>
          <a:xfrm>
            <a:off x="457200" y="1600200"/>
            <a:ext cx="8147050" cy="4525963"/>
          </a:xfrm>
        </p:spPr>
        <p:txBody>
          <a:bodyPr/>
          <a:lstStyle/>
          <a:p>
            <a:pPr marL="0" indent="0">
              <a:buFontTx/>
              <a:buNone/>
              <a:defRPr/>
            </a:pPr>
            <a:r>
              <a:rPr lang="de-DE" dirty="0" smtClean="0">
                <a:solidFill>
                  <a:srgbClr val="FF0000"/>
                </a:solidFill>
              </a:rPr>
              <a:t>Warum gibt es eigentlich Kraftwerke?</a:t>
            </a:r>
          </a:p>
          <a:p>
            <a:pPr marL="0" indent="0">
              <a:buFontTx/>
              <a:buNone/>
              <a:defRPr/>
            </a:pPr>
            <a:endParaRPr lang="de-DE" sz="2400" dirty="0" smtClean="0">
              <a:solidFill>
                <a:srgbClr val="FF0000"/>
              </a:solidFill>
              <a:sym typeface="Wingdings" panose="05000000000000000000" pitchFamily="2" charset="2"/>
            </a:endParaRPr>
          </a:p>
          <a:p>
            <a:pPr>
              <a:buFont typeface="Wingdings" pitchFamily="2" charset="2"/>
              <a:buChar char="à"/>
              <a:defRPr/>
            </a:pPr>
            <a:r>
              <a:rPr lang="de-DE" sz="2400" dirty="0" smtClean="0">
                <a:solidFill>
                  <a:schemeClr val="bg1"/>
                </a:solidFill>
                <a:sym typeface="Wingdings" panose="05000000000000000000" pitchFamily="2" charset="2"/>
              </a:rPr>
              <a:t>Weil wir alle elektrischen Strom benötigen!</a:t>
            </a:r>
          </a:p>
          <a:p>
            <a:pPr>
              <a:buFont typeface="Wingdings" pitchFamily="2" charset="2"/>
              <a:buChar char="à"/>
              <a:defRPr/>
            </a:pPr>
            <a:r>
              <a:rPr lang="de-DE" sz="2400" dirty="0" smtClean="0">
                <a:solidFill>
                  <a:schemeClr val="bg1"/>
                </a:solidFill>
                <a:sym typeface="Wingdings" panose="05000000000000000000" pitchFamily="2" charset="2"/>
              </a:rPr>
              <a:t>Kraftwerke produzieren also elektrischen Strom</a:t>
            </a:r>
            <a:r>
              <a:rPr lang="de-DE" dirty="0" smtClean="0">
                <a:solidFill>
                  <a:schemeClr val="bg1"/>
                </a:solidFill>
                <a:sym typeface="Wingdings" panose="05000000000000000000" pitchFamily="2" charset="2"/>
              </a:rPr>
              <a:t/>
            </a:r>
            <a:br>
              <a:rPr lang="de-DE" dirty="0" smtClean="0">
                <a:solidFill>
                  <a:schemeClr val="bg1"/>
                </a:solidFill>
                <a:sym typeface="Wingdings" panose="05000000000000000000" pitchFamily="2" charset="2"/>
              </a:rPr>
            </a:br>
            <a:r>
              <a:rPr lang="de-DE" sz="1400" dirty="0" smtClean="0">
                <a:solidFill>
                  <a:schemeClr val="bg1"/>
                </a:solidFill>
                <a:sym typeface="Wingdings" panose="05000000000000000000" pitchFamily="2" charset="2"/>
              </a:rPr>
              <a:t>z.B. Kohlekraftwerke, Windkraftwerke, Solarkraftwerke oder Kernkraftwerke</a:t>
            </a:r>
          </a:p>
        </p:txBody>
      </p:sp>
      <p:sp>
        <p:nvSpPr>
          <p:cNvPr id="4100" name="Titel 1"/>
          <p:cNvSpPr>
            <a:spLocks noGrp="1"/>
          </p:cNvSpPr>
          <p:nvPr>
            <p:ph type="title"/>
          </p:nvPr>
        </p:nvSpPr>
        <p:spPr/>
        <p:txBody>
          <a:bodyPr/>
          <a:lstStyle/>
          <a:p>
            <a:r>
              <a:rPr lang="de-DE" altLang="de-DE" sz="3600" smtClean="0">
                <a:solidFill>
                  <a:srgbClr val="FFFF00"/>
                </a:solidFill>
              </a:rPr>
              <a:t>Erstmal vorweg…</a:t>
            </a:r>
          </a:p>
        </p:txBody>
      </p:sp>
      <p:pic>
        <p:nvPicPr>
          <p:cNvPr id="4101" name="Picture 2" descr="Energiekonzerne wollen 26 Kraftwerke abschalten - ingenieu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619625"/>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Unternehmen Belectric plant Solarkraftwerk in Schaphusen | Oy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132388"/>
            <a:ext cx="2249487"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descr="Regenerative Kraftwerke | Energieerzeugung und -verteilu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149725"/>
            <a:ext cx="20875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de-DE" sz="3200" smtClean="0">
                <a:solidFill>
                  <a:srgbClr val="FF0000"/>
                </a:solidFill>
                <a:sym typeface="Wingdings" panose="05000000000000000000" pitchFamily="2" charset="2"/>
              </a:rPr>
              <a:t>Überlege dir einmal, wie dein Alltag ohne elektrischen Strom ablaufen würde!</a:t>
            </a:r>
            <a:endParaRPr lang="de-DE" altLang="de-DE" sz="3200" smtClean="0">
              <a:solidFill>
                <a:srgbClr val="FF0000"/>
              </a:solidFill>
            </a:endParaRPr>
          </a:p>
        </p:txBody>
      </p:sp>
      <p:sp>
        <p:nvSpPr>
          <p:cNvPr id="5123" name="Inhaltsplatzhalter 2"/>
          <p:cNvSpPr>
            <a:spLocks noGrp="1"/>
          </p:cNvSpPr>
          <p:nvPr>
            <p:ph idx="1"/>
          </p:nvPr>
        </p:nvSpPr>
        <p:spPr>
          <a:xfrm>
            <a:off x="457200" y="2133600"/>
            <a:ext cx="8229600" cy="3992563"/>
          </a:xfrm>
        </p:spPr>
        <p:txBody>
          <a:bodyPr/>
          <a:lstStyle/>
          <a:p>
            <a:r>
              <a:rPr lang="de-DE" altLang="de-DE" smtClean="0">
                <a:solidFill>
                  <a:schemeClr val="bg1"/>
                </a:solidFill>
              </a:rPr>
              <a:t>Eine Stunde ohne Strom?</a:t>
            </a:r>
          </a:p>
          <a:p>
            <a:r>
              <a:rPr lang="de-DE" altLang="de-DE" smtClean="0">
                <a:solidFill>
                  <a:schemeClr val="bg1"/>
                </a:solidFill>
              </a:rPr>
              <a:t>Ein Tag ohne Strom?</a:t>
            </a:r>
          </a:p>
          <a:p>
            <a:r>
              <a:rPr lang="de-DE" altLang="de-DE" smtClean="0">
                <a:solidFill>
                  <a:schemeClr val="bg1"/>
                </a:solidFill>
              </a:rPr>
              <a:t>Eine Woche ohne Strom?</a:t>
            </a:r>
          </a:p>
          <a:p>
            <a:r>
              <a:rPr lang="de-DE" altLang="de-DE" smtClean="0">
                <a:solidFill>
                  <a:schemeClr val="bg1"/>
                </a:solidFill>
              </a:rPr>
              <a:t>Ein Monat ohne Strom?</a:t>
            </a:r>
          </a:p>
          <a:p>
            <a:r>
              <a:rPr lang="de-DE" altLang="de-DE" smtClean="0">
                <a:solidFill>
                  <a:schemeClr val="bg1"/>
                </a:solidFill>
              </a:rPr>
              <a:t>…</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nfo_Standort_KKG_10_0001"/>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23850" y="303213"/>
            <a:ext cx="84963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Oval 6"/>
          <p:cNvSpPr>
            <a:spLocks noChangeArrowheads="1"/>
          </p:cNvSpPr>
          <p:nvPr/>
        </p:nvSpPr>
        <p:spPr bwMode="auto">
          <a:xfrm>
            <a:off x="4356100" y="3860800"/>
            <a:ext cx="1152525" cy="1152525"/>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079" name="Text Box 7"/>
          <p:cNvSpPr txBox="1">
            <a:spLocks noChangeArrowheads="1"/>
          </p:cNvSpPr>
          <p:nvPr/>
        </p:nvSpPr>
        <p:spPr bwMode="auto">
          <a:xfrm>
            <a:off x="4211638" y="5094288"/>
            <a:ext cx="4191000" cy="7080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b="1"/>
              <a:t>An der Kuppel (Reaktorgebäude)</a:t>
            </a:r>
          </a:p>
          <a:p>
            <a:pPr eaLnBrk="1" hangingPunct="1">
              <a:spcBef>
                <a:spcPct val="0"/>
              </a:spcBef>
              <a:buFontTx/>
              <a:buNone/>
            </a:pPr>
            <a:r>
              <a:rPr lang="de-DE" altLang="de-DE" sz="2000">
                <a:sym typeface="Wingdings" panose="05000000000000000000" pitchFamily="2" charset="2"/>
              </a:rPr>
              <a:t> hier findet die Kernspaltung statt</a:t>
            </a:r>
            <a:endParaRPr lang="de-DE" altLang="de-DE" sz="2000"/>
          </a:p>
        </p:txBody>
      </p:sp>
      <p:sp>
        <p:nvSpPr>
          <p:cNvPr id="3080" name="Text Box 8"/>
          <p:cNvSpPr txBox="1">
            <a:spLocks noChangeArrowheads="1"/>
          </p:cNvSpPr>
          <p:nvPr/>
        </p:nvSpPr>
        <p:spPr bwMode="auto">
          <a:xfrm>
            <a:off x="395288" y="404813"/>
            <a:ext cx="5616575" cy="461962"/>
          </a:xfrm>
          <a:prstGeom prst="rect">
            <a:avLst/>
          </a:prstGeom>
          <a:gradFill flip="none" rotWithShape="1">
            <a:gsLst>
              <a:gs pos="0">
                <a:schemeClr val="bg2">
                  <a:alpha val="20000"/>
                </a:schemeClr>
              </a:gs>
              <a:gs pos="50000">
                <a:schemeClr val="bg2">
                  <a:gamma/>
                  <a:shade val="46275"/>
                  <a:invGamma/>
                </a:schemeClr>
              </a:gs>
              <a:gs pos="100000">
                <a:schemeClr val="bg2">
                  <a:alpha val="20000"/>
                </a:schemeClr>
              </a:gs>
            </a:gsLst>
            <a:lin ang="2700000" scaled="1"/>
            <a:tileRect/>
          </a:gradFill>
          <a:ln>
            <a:noFill/>
          </a:ln>
          <a:effectLst/>
          <a:extLst/>
        </p:spPr>
        <p:txBody>
          <a:bodyPr>
            <a:spAutoFit/>
          </a:bodyPr>
          <a:lstStyle/>
          <a:p>
            <a:pPr eaLnBrk="1" hangingPunct="1">
              <a:defRPr/>
            </a:pPr>
            <a:r>
              <a:rPr lang="de-DE" altLang="de-DE" sz="2400" dirty="0">
                <a:solidFill>
                  <a:schemeClr val="bg1"/>
                </a:solidFill>
              </a:rPr>
              <a:t>Woran erkennt man ein Kernkraftwerk?</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1+#ppt_w/2"/>
                                          </p:val>
                                        </p:tav>
                                        <p:tav tm="100000">
                                          <p:val>
                                            <p:strVal val="#ppt_x"/>
                                          </p:val>
                                        </p:tav>
                                      </p:tavLst>
                                    </p:anim>
                                    <p:anim calcmode="lin" valueType="num">
                                      <p:cBhvr additive="base">
                                        <p:cTn id="8" dur="500" fill="hold"/>
                                        <p:tgtEl>
                                          <p:spTgt spid="307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1+#ppt_w/2"/>
                                          </p:val>
                                        </p:tav>
                                        <p:tav tm="100000">
                                          <p:val>
                                            <p:strVal val="#ppt_x"/>
                                          </p:val>
                                        </p:tav>
                                      </p:tavLst>
                                    </p:anim>
                                    <p:anim calcmode="lin" valueType="num">
                                      <p:cBhvr additive="base">
                                        <p:cTn id="12" dur="500" fill="hold"/>
                                        <p:tgtEl>
                                          <p:spTgt spid="3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84213" y="603250"/>
            <a:ext cx="7775575"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395288" y="404813"/>
            <a:ext cx="5616575" cy="461962"/>
          </a:xfrm>
          <a:prstGeom prst="rect">
            <a:avLst/>
          </a:prstGeom>
          <a:gradFill flip="none" rotWithShape="1">
            <a:gsLst>
              <a:gs pos="0">
                <a:schemeClr val="bg2">
                  <a:alpha val="20000"/>
                </a:schemeClr>
              </a:gs>
              <a:gs pos="50000">
                <a:schemeClr val="bg2">
                  <a:gamma/>
                  <a:shade val="46275"/>
                  <a:invGamma/>
                </a:schemeClr>
              </a:gs>
              <a:gs pos="100000">
                <a:schemeClr val="bg2">
                  <a:alpha val="20000"/>
                </a:schemeClr>
              </a:gs>
            </a:gsLst>
            <a:lin ang="2700000" scaled="1"/>
            <a:tileRect/>
          </a:gradFill>
          <a:ln>
            <a:noFill/>
          </a:ln>
          <a:effectLst/>
          <a:extLst/>
        </p:spPr>
        <p:txBody>
          <a:bodyPr>
            <a:spAutoFit/>
          </a:bodyPr>
          <a:lstStyle/>
          <a:p>
            <a:pPr eaLnBrk="1" hangingPunct="1">
              <a:defRPr/>
            </a:pPr>
            <a:r>
              <a:rPr lang="de-DE" altLang="de-DE" sz="2400" dirty="0">
                <a:solidFill>
                  <a:schemeClr val="bg1"/>
                </a:solidFill>
              </a:rPr>
              <a:t>Hier nochmal etwas näher dran…</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l="1149" t="6775" r="2298" b="2438"/>
          <a:stretch>
            <a:fillRect/>
          </a:stretch>
        </p:blipFill>
        <p:spPr bwMode="auto">
          <a:xfrm>
            <a:off x="971550" y="1196975"/>
            <a:ext cx="7212013"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el 1"/>
          <p:cNvSpPr>
            <a:spLocks noGrp="1"/>
          </p:cNvSpPr>
          <p:nvPr>
            <p:ph type="title"/>
          </p:nvPr>
        </p:nvSpPr>
        <p:spPr/>
        <p:txBody>
          <a:bodyPr/>
          <a:lstStyle/>
          <a:p>
            <a:r>
              <a:rPr lang="de-DE" altLang="de-DE" sz="2800" smtClean="0">
                <a:solidFill>
                  <a:schemeClr val="bg1"/>
                </a:solidFill>
              </a:rPr>
              <a:t>In diesen Ländern gibt es Kernkraftwerke:</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5" descr="kernkraftwerk_gross"/>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0" y="188913"/>
            <a:ext cx="91440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331913" y="6308725"/>
            <a:ext cx="2109787" cy="400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b="1"/>
              <a:t>Maschinenhaus</a:t>
            </a:r>
          </a:p>
        </p:txBody>
      </p:sp>
      <p:sp>
        <p:nvSpPr>
          <p:cNvPr id="12295" name="Text Box 7"/>
          <p:cNvSpPr txBox="1">
            <a:spLocks noChangeArrowheads="1"/>
          </p:cNvSpPr>
          <p:nvPr/>
        </p:nvSpPr>
        <p:spPr bwMode="auto">
          <a:xfrm>
            <a:off x="5884863" y="5902325"/>
            <a:ext cx="1966912" cy="400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b="1"/>
              <a:t>Reaktorkuppel</a:t>
            </a:r>
          </a:p>
        </p:txBody>
      </p:sp>
      <p:sp>
        <p:nvSpPr>
          <p:cNvPr id="12299" name="Line 11"/>
          <p:cNvSpPr>
            <a:spLocks noChangeShapeType="1"/>
          </p:cNvSpPr>
          <p:nvPr/>
        </p:nvSpPr>
        <p:spPr bwMode="auto">
          <a:xfrm flipH="1">
            <a:off x="2195513" y="2565400"/>
            <a:ext cx="647700" cy="201612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00" name="Line 12"/>
          <p:cNvSpPr>
            <a:spLocks noChangeShapeType="1"/>
          </p:cNvSpPr>
          <p:nvPr/>
        </p:nvSpPr>
        <p:spPr bwMode="auto">
          <a:xfrm>
            <a:off x="1116013" y="2492375"/>
            <a:ext cx="431800" cy="180022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296" name="Text Box 8"/>
          <p:cNvSpPr txBox="1">
            <a:spLocks noChangeArrowheads="1"/>
          </p:cNvSpPr>
          <p:nvPr/>
        </p:nvSpPr>
        <p:spPr bwMode="auto">
          <a:xfrm>
            <a:off x="2339975" y="2205038"/>
            <a:ext cx="2151063" cy="615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a:t>Turbine</a:t>
            </a:r>
          </a:p>
          <a:p>
            <a:pPr eaLnBrk="1" hangingPunct="1">
              <a:spcBef>
                <a:spcPct val="0"/>
              </a:spcBef>
              <a:buFontTx/>
              <a:buNone/>
            </a:pPr>
            <a:r>
              <a:rPr lang="de-DE" altLang="de-DE" sz="1400"/>
              <a:t>(treibt den Generator an)</a:t>
            </a:r>
          </a:p>
        </p:txBody>
      </p:sp>
      <p:sp>
        <p:nvSpPr>
          <p:cNvPr id="12297" name="Text Box 9"/>
          <p:cNvSpPr txBox="1">
            <a:spLocks noChangeArrowheads="1"/>
          </p:cNvSpPr>
          <p:nvPr/>
        </p:nvSpPr>
        <p:spPr bwMode="auto">
          <a:xfrm>
            <a:off x="395288" y="2205038"/>
            <a:ext cx="1774825" cy="615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a:t>Generator</a:t>
            </a:r>
            <a:br>
              <a:rPr lang="de-DE" altLang="de-DE" sz="2000"/>
            </a:br>
            <a:r>
              <a:rPr lang="de-DE" altLang="de-DE" sz="1400"/>
              <a:t>(erzeugt den Strom)</a:t>
            </a:r>
          </a:p>
        </p:txBody>
      </p:sp>
      <p:sp>
        <p:nvSpPr>
          <p:cNvPr id="12301" name="Line 13"/>
          <p:cNvSpPr>
            <a:spLocks noChangeShapeType="1"/>
          </p:cNvSpPr>
          <p:nvPr/>
        </p:nvSpPr>
        <p:spPr bwMode="auto">
          <a:xfrm>
            <a:off x="6300788" y="2276475"/>
            <a:ext cx="215900" cy="21605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298" name="Text Box 10"/>
          <p:cNvSpPr txBox="1">
            <a:spLocks noChangeArrowheads="1"/>
          </p:cNvSpPr>
          <p:nvPr/>
        </p:nvSpPr>
        <p:spPr bwMode="auto">
          <a:xfrm>
            <a:off x="5580063" y="1989138"/>
            <a:ext cx="3024187" cy="615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a:t>Reaktor(-druckgefäß)</a:t>
            </a:r>
            <a:r>
              <a:rPr lang="de-DE" altLang="de-DE" sz="1400"/>
              <a:t/>
            </a:r>
            <a:br>
              <a:rPr lang="de-DE" altLang="de-DE" sz="1400"/>
            </a:br>
            <a:r>
              <a:rPr lang="de-DE" altLang="de-DE" sz="1400"/>
              <a:t>(hier findet die Kernspaltung statt)</a:t>
            </a:r>
          </a:p>
        </p:txBody>
      </p:sp>
      <p:sp>
        <p:nvSpPr>
          <p:cNvPr id="12302" name="Line 14"/>
          <p:cNvSpPr>
            <a:spLocks noChangeShapeType="1"/>
          </p:cNvSpPr>
          <p:nvPr/>
        </p:nvSpPr>
        <p:spPr bwMode="auto">
          <a:xfrm flipH="1">
            <a:off x="6804025" y="2970213"/>
            <a:ext cx="863600" cy="10350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03" name="Text Box 15"/>
          <p:cNvSpPr txBox="1">
            <a:spLocks noChangeArrowheads="1"/>
          </p:cNvSpPr>
          <p:nvPr/>
        </p:nvSpPr>
        <p:spPr bwMode="auto">
          <a:xfrm>
            <a:off x="6907213" y="2924175"/>
            <a:ext cx="1992312" cy="615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a:t>Wärmetauscher</a:t>
            </a:r>
          </a:p>
          <a:p>
            <a:pPr eaLnBrk="1" hangingPunct="1">
              <a:spcBef>
                <a:spcPct val="0"/>
              </a:spcBef>
              <a:buFontTx/>
              <a:buNone/>
            </a:pPr>
            <a:r>
              <a:rPr lang="de-DE" altLang="de-DE" sz="1400"/>
              <a:t>(oder Dampferzeuger)</a:t>
            </a:r>
          </a:p>
        </p:txBody>
      </p:sp>
      <p:sp>
        <p:nvSpPr>
          <p:cNvPr id="12306" name="Line 18"/>
          <p:cNvSpPr>
            <a:spLocks noChangeShapeType="1"/>
          </p:cNvSpPr>
          <p:nvPr/>
        </p:nvSpPr>
        <p:spPr bwMode="auto">
          <a:xfrm>
            <a:off x="4860925" y="1412875"/>
            <a:ext cx="574675" cy="140811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07" name="Text Box 19"/>
          <p:cNvSpPr txBox="1">
            <a:spLocks noChangeArrowheads="1"/>
          </p:cNvSpPr>
          <p:nvPr/>
        </p:nvSpPr>
        <p:spPr bwMode="auto">
          <a:xfrm>
            <a:off x="3924300" y="1196975"/>
            <a:ext cx="2138363" cy="615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a:t>Stahl-/Betonhülle</a:t>
            </a:r>
          </a:p>
          <a:p>
            <a:pPr eaLnBrk="1" hangingPunct="1">
              <a:spcBef>
                <a:spcPct val="0"/>
              </a:spcBef>
              <a:buFontTx/>
              <a:buNone/>
            </a:pPr>
            <a:r>
              <a:rPr lang="de-DE" altLang="de-DE" sz="1400"/>
              <a:t>(zum Schutz)</a:t>
            </a:r>
          </a:p>
        </p:txBody>
      </p:sp>
      <p:sp>
        <p:nvSpPr>
          <p:cNvPr id="15" name="Text Box 8"/>
          <p:cNvSpPr txBox="1">
            <a:spLocks noChangeArrowheads="1"/>
          </p:cNvSpPr>
          <p:nvPr/>
        </p:nvSpPr>
        <p:spPr bwMode="auto">
          <a:xfrm>
            <a:off x="122238" y="184150"/>
            <a:ext cx="6537325" cy="831850"/>
          </a:xfrm>
          <a:prstGeom prst="rect">
            <a:avLst/>
          </a:prstGeom>
          <a:gradFill flip="none" rotWithShape="1">
            <a:gsLst>
              <a:gs pos="0">
                <a:schemeClr val="bg2">
                  <a:alpha val="20000"/>
                </a:schemeClr>
              </a:gs>
              <a:gs pos="50000">
                <a:schemeClr val="bg2">
                  <a:gamma/>
                  <a:shade val="46275"/>
                  <a:invGamma/>
                </a:schemeClr>
              </a:gs>
              <a:gs pos="100000">
                <a:schemeClr val="bg2">
                  <a:alpha val="20000"/>
                </a:schemeClr>
              </a:gs>
            </a:gsLst>
            <a:lin ang="2700000" scaled="1"/>
            <a:tileRect/>
          </a:gradFill>
          <a:ln>
            <a:noFill/>
          </a:ln>
          <a:effectLst/>
          <a:extLst/>
        </p:spPr>
        <p:txBody>
          <a:bodyPr>
            <a:spAutoFit/>
          </a:bodyPr>
          <a:lstStyle/>
          <a:p>
            <a:pPr eaLnBrk="1" hangingPunct="1">
              <a:defRPr/>
            </a:pPr>
            <a:r>
              <a:rPr lang="de-DE" altLang="de-DE" sz="2400" dirty="0">
                <a:solidFill>
                  <a:schemeClr val="bg1"/>
                </a:solidFill>
              </a:rPr>
              <a:t>Übersicht über die wichtigsten Gebäude eines Kernkraftwerkes: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blinds(horizontal)">
                                      <p:cBhvr>
                                        <p:cTn id="12" dur="500"/>
                                        <p:tgtEl>
                                          <p:spTgt spid="12296"/>
                                        </p:tgtEl>
                                      </p:cBhvr>
                                    </p:animEffect>
                                  </p:childTnLst>
                                </p:cTn>
                              </p:par>
                              <p:par>
                                <p:cTn id="13" presetID="3" presetClass="entr" presetSubtype="10" fill="hold" nodeType="withEffect">
                                  <p:stCondLst>
                                    <p:cond delay="0"/>
                                  </p:stCondLst>
                                  <p:childTnLst>
                                    <p:set>
                                      <p:cBhvr>
                                        <p:cTn id="14" dur="1" fill="hold">
                                          <p:stCondLst>
                                            <p:cond delay="0"/>
                                          </p:stCondLst>
                                        </p:cTn>
                                        <p:tgtEl>
                                          <p:spTgt spid="12299"/>
                                        </p:tgtEl>
                                        <p:attrNameLst>
                                          <p:attrName>style.visibility</p:attrName>
                                        </p:attrNameLst>
                                      </p:cBhvr>
                                      <p:to>
                                        <p:strVal val="visible"/>
                                      </p:to>
                                    </p:set>
                                    <p:animEffect transition="in" filter="blinds(horizontal)">
                                      <p:cBhvr>
                                        <p:cTn id="15" dur="500"/>
                                        <p:tgtEl>
                                          <p:spTgt spid="122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297"/>
                                        </p:tgtEl>
                                        <p:attrNameLst>
                                          <p:attrName>style.visibility</p:attrName>
                                        </p:attrNameLst>
                                      </p:cBhvr>
                                      <p:to>
                                        <p:strVal val="visible"/>
                                      </p:to>
                                    </p:set>
                                    <p:animEffect transition="in" filter="blinds(horizontal)">
                                      <p:cBhvr>
                                        <p:cTn id="20" dur="500"/>
                                        <p:tgtEl>
                                          <p:spTgt spid="12297"/>
                                        </p:tgtEl>
                                      </p:cBhvr>
                                    </p:animEffect>
                                  </p:childTnLst>
                                </p:cTn>
                              </p:par>
                              <p:par>
                                <p:cTn id="21" presetID="3" presetClass="entr" presetSubtype="10" fill="hold" nodeType="withEffect">
                                  <p:stCondLst>
                                    <p:cond delay="0"/>
                                  </p:stCondLst>
                                  <p:childTnLst>
                                    <p:set>
                                      <p:cBhvr>
                                        <p:cTn id="22" dur="1" fill="hold">
                                          <p:stCondLst>
                                            <p:cond delay="0"/>
                                          </p:stCondLst>
                                        </p:cTn>
                                        <p:tgtEl>
                                          <p:spTgt spid="12300"/>
                                        </p:tgtEl>
                                        <p:attrNameLst>
                                          <p:attrName>style.visibility</p:attrName>
                                        </p:attrNameLst>
                                      </p:cBhvr>
                                      <p:to>
                                        <p:strVal val="visible"/>
                                      </p:to>
                                    </p:set>
                                    <p:animEffect transition="in" filter="blinds(horizontal)">
                                      <p:cBhvr>
                                        <p:cTn id="23" dur="500"/>
                                        <p:tgtEl>
                                          <p:spTgt spid="123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295"/>
                                        </p:tgtEl>
                                        <p:attrNameLst>
                                          <p:attrName>style.visibility</p:attrName>
                                        </p:attrNameLst>
                                      </p:cBhvr>
                                      <p:to>
                                        <p:strVal val="visible"/>
                                      </p:to>
                                    </p:set>
                                    <p:animEffect transition="in" filter="blinds(horizontal)">
                                      <p:cBhvr>
                                        <p:cTn id="28" dur="500"/>
                                        <p:tgtEl>
                                          <p:spTgt spid="122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307"/>
                                        </p:tgtEl>
                                        <p:attrNameLst>
                                          <p:attrName>style.visibility</p:attrName>
                                        </p:attrNameLst>
                                      </p:cBhvr>
                                      <p:to>
                                        <p:strVal val="visible"/>
                                      </p:to>
                                    </p:set>
                                    <p:animEffect transition="in" filter="blinds(horizontal)">
                                      <p:cBhvr>
                                        <p:cTn id="33" dur="500"/>
                                        <p:tgtEl>
                                          <p:spTgt spid="12307"/>
                                        </p:tgtEl>
                                      </p:cBhvr>
                                    </p:animEffect>
                                  </p:childTnLst>
                                </p:cTn>
                              </p:par>
                              <p:par>
                                <p:cTn id="34" presetID="3" presetClass="entr" presetSubtype="10" fill="hold" nodeType="withEffect">
                                  <p:stCondLst>
                                    <p:cond delay="0"/>
                                  </p:stCondLst>
                                  <p:childTnLst>
                                    <p:set>
                                      <p:cBhvr>
                                        <p:cTn id="35" dur="1" fill="hold">
                                          <p:stCondLst>
                                            <p:cond delay="0"/>
                                          </p:stCondLst>
                                        </p:cTn>
                                        <p:tgtEl>
                                          <p:spTgt spid="12306"/>
                                        </p:tgtEl>
                                        <p:attrNameLst>
                                          <p:attrName>style.visibility</p:attrName>
                                        </p:attrNameLst>
                                      </p:cBhvr>
                                      <p:to>
                                        <p:strVal val="visible"/>
                                      </p:to>
                                    </p:set>
                                    <p:animEffect transition="in" filter="blinds(horizontal)">
                                      <p:cBhvr>
                                        <p:cTn id="36" dur="500"/>
                                        <p:tgtEl>
                                          <p:spTgt spid="1230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298"/>
                                        </p:tgtEl>
                                        <p:attrNameLst>
                                          <p:attrName>style.visibility</p:attrName>
                                        </p:attrNameLst>
                                      </p:cBhvr>
                                      <p:to>
                                        <p:strVal val="visible"/>
                                      </p:to>
                                    </p:set>
                                    <p:animEffect transition="in" filter="blinds(horizontal)">
                                      <p:cBhvr>
                                        <p:cTn id="41" dur="500"/>
                                        <p:tgtEl>
                                          <p:spTgt spid="12298"/>
                                        </p:tgtEl>
                                      </p:cBhvr>
                                    </p:animEffect>
                                  </p:childTnLst>
                                </p:cTn>
                              </p:par>
                              <p:par>
                                <p:cTn id="42" presetID="3" presetClass="entr" presetSubtype="10" fill="hold" nodeType="withEffect">
                                  <p:stCondLst>
                                    <p:cond delay="0"/>
                                  </p:stCondLst>
                                  <p:childTnLst>
                                    <p:set>
                                      <p:cBhvr>
                                        <p:cTn id="43" dur="1" fill="hold">
                                          <p:stCondLst>
                                            <p:cond delay="0"/>
                                          </p:stCondLst>
                                        </p:cTn>
                                        <p:tgtEl>
                                          <p:spTgt spid="12301"/>
                                        </p:tgtEl>
                                        <p:attrNameLst>
                                          <p:attrName>style.visibility</p:attrName>
                                        </p:attrNameLst>
                                      </p:cBhvr>
                                      <p:to>
                                        <p:strVal val="visible"/>
                                      </p:to>
                                    </p:set>
                                    <p:animEffect transition="in" filter="blinds(horizontal)">
                                      <p:cBhvr>
                                        <p:cTn id="44" dur="500"/>
                                        <p:tgtEl>
                                          <p:spTgt spid="1230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303"/>
                                        </p:tgtEl>
                                        <p:attrNameLst>
                                          <p:attrName>style.visibility</p:attrName>
                                        </p:attrNameLst>
                                      </p:cBhvr>
                                      <p:to>
                                        <p:strVal val="visible"/>
                                      </p:to>
                                    </p:set>
                                    <p:animEffect transition="in" filter="blinds(horizontal)">
                                      <p:cBhvr>
                                        <p:cTn id="49" dur="500"/>
                                        <p:tgtEl>
                                          <p:spTgt spid="12303"/>
                                        </p:tgtEl>
                                      </p:cBhvr>
                                    </p:animEffect>
                                  </p:childTnLst>
                                </p:cTn>
                              </p:par>
                              <p:par>
                                <p:cTn id="50" presetID="3" presetClass="entr" presetSubtype="10" fill="hold" nodeType="withEffect">
                                  <p:stCondLst>
                                    <p:cond delay="0"/>
                                  </p:stCondLst>
                                  <p:childTnLst>
                                    <p:set>
                                      <p:cBhvr>
                                        <p:cTn id="51" dur="1" fill="hold">
                                          <p:stCondLst>
                                            <p:cond delay="0"/>
                                          </p:stCondLst>
                                        </p:cTn>
                                        <p:tgtEl>
                                          <p:spTgt spid="12302"/>
                                        </p:tgtEl>
                                        <p:attrNameLst>
                                          <p:attrName>style.visibility</p:attrName>
                                        </p:attrNameLst>
                                      </p:cBhvr>
                                      <p:to>
                                        <p:strVal val="visible"/>
                                      </p:to>
                                    </p:set>
                                    <p:animEffect transition="in" filter="blinds(horizontal)">
                                      <p:cBhvr>
                                        <p:cTn id="52"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2297" grpId="0" animBg="1"/>
      <p:bldP spid="12298" grpId="0" animBg="1"/>
      <p:bldP spid="12303" grpId="0" animBg="1"/>
      <p:bldP spid="123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kernkra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153988"/>
            <a:ext cx="6107112"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p:cNvSpPr txBox="1">
            <a:spLocks noChangeArrowheads="1"/>
          </p:cNvSpPr>
          <p:nvPr/>
        </p:nvSpPr>
        <p:spPr bwMode="auto">
          <a:xfrm>
            <a:off x="106363" y="476250"/>
            <a:ext cx="2808287"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de-DE" altLang="de-DE" sz="2000">
                <a:solidFill>
                  <a:srgbClr val="66FFFF"/>
                </a:solidFill>
              </a:rPr>
              <a:t>So sieht der eigentliche </a:t>
            </a:r>
            <a:r>
              <a:rPr lang="de-DE" altLang="de-DE" sz="2000" b="1">
                <a:solidFill>
                  <a:srgbClr val="66FFFF"/>
                </a:solidFill>
              </a:rPr>
              <a:t>Reaktor</a:t>
            </a:r>
            <a:r>
              <a:rPr lang="de-DE" altLang="de-DE" sz="2000">
                <a:solidFill>
                  <a:srgbClr val="66FFFF"/>
                </a:solidFill>
              </a:rPr>
              <a:t> aus, der sich in der Kuppel befindet. Er ist ca. 10m hoch. Die Kuppel selber ist ca. 60m hoch</a:t>
            </a:r>
          </a:p>
          <a:p>
            <a:pPr eaLnBrk="1" hangingPunct="1">
              <a:buFontTx/>
              <a:buNone/>
            </a:pPr>
            <a:endParaRPr lang="de-DE" altLang="de-DE" sz="2000">
              <a:solidFill>
                <a:srgbClr val="66FFFF"/>
              </a:solidFill>
            </a:endParaRPr>
          </a:p>
          <a:p>
            <a:pPr eaLnBrk="1" hangingPunct="1">
              <a:buFontTx/>
              <a:buNone/>
            </a:pPr>
            <a:r>
              <a:rPr lang="de-DE" altLang="de-DE" sz="2000">
                <a:solidFill>
                  <a:srgbClr val="66FFFF"/>
                </a:solidFill>
              </a:rPr>
              <a:t>Der Reaktor enthält die Brennelemente mit dem Uran. </a:t>
            </a:r>
            <a:br>
              <a:rPr lang="de-DE" altLang="de-DE" sz="2000">
                <a:solidFill>
                  <a:srgbClr val="66FFFF"/>
                </a:solidFill>
              </a:rPr>
            </a:br>
            <a:r>
              <a:rPr lang="de-DE" altLang="de-DE" sz="2000">
                <a:solidFill>
                  <a:srgbClr val="66FFFF"/>
                </a:solidFill>
              </a:rPr>
              <a:t/>
            </a:r>
            <a:br>
              <a:rPr lang="de-DE" altLang="de-DE" sz="2000">
                <a:solidFill>
                  <a:srgbClr val="66FFFF"/>
                </a:solidFill>
              </a:rPr>
            </a:br>
            <a:r>
              <a:rPr lang="de-DE" altLang="de-DE" sz="2000">
                <a:solidFill>
                  <a:srgbClr val="66FFFF"/>
                </a:solidFill>
              </a:rPr>
              <a:t>Hier findet also die Kernspaltung statt.</a:t>
            </a:r>
          </a:p>
          <a:p>
            <a:pPr eaLnBrk="1" hangingPunct="1">
              <a:buFontTx/>
              <a:buNone/>
            </a:pPr>
            <a:endParaRPr lang="de-DE" altLang="de-DE" sz="2000">
              <a:solidFill>
                <a:srgbClr val="66FFFF"/>
              </a:solidFill>
            </a:endParaRPr>
          </a:p>
          <a:p>
            <a:pPr eaLnBrk="1" hangingPunct="1">
              <a:buFontTx/>
              <a:buNone/>
            </a:pPr>
            <a:endParaRPr lang="de-DE" altLang="de-DE" sz="2000">
              <a:solidFill>
                <a:srgbClr val="66FFFF"/>
              </a:solidFill>
            </a:endParaRPr>
          </a:p>
          <a:p>
            <a:pPr eaLnBrk="1" hangingPunct="1">
              <a:spcBef>
                <a:spcPct val="0"/>
              </a:spcBef>
              <a:buFontTx/>
              <a:buNone/>
            </a:pPr>
            <a:endParaRPr lang="de-DE" altLang="de-DE" sz="2000">
              <a:solidFill>
                <a:srgbClr val="66FFFF"/>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Datei:Reaktor Innenleben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446405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brennelemente_g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716338"/>
            <a:ext cx="446405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brennelement_k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068638"/>
            <a:ext cx="16954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12"/>
          <p:cNvSpPr>
            <a:spLocks noChangeShapeType="1"/>
          </p:cNvSpPr>
          <p:nvPr/>
        </p:nvSpPr>
        <p:spPr bwMode="auto">
          <a:xfrm flipH="1">
            <a:off x="3276600" y="765175"/>
            <a:ext cx="1943100" cy="10795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0" name="Text Box 11"/>
          <p:cNvSpPr txBox="1">
            <a:spLocks noChangeArrowheads="1"/>
          </p:cNvSpPr>
          <p:nvPr/>
        </p:nvSpPr>
        <p:spPr bwMode="auto">
          <a:xfrm>
            <a:off x="5148263" y="476250"/>
            <a:ext cx="3671887" cy="1938338"/>
          </a:xfrm>
          <a:prstGeom prst="rect">
            <a:avLst/>
          </a:prstGeom>
          <a:solidFill>
            <a:schemeClr val="tx2"/>
          </a:soli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400">
                <a:solidFill>
                  <a:srgbClr val="66FFFF"/>
                </a:solidFill>
              </a:rPr>
              <a:t>So sieht der Reaktor von innen aus. Oben noch leer ohne Brennelemente und unten mit Brennelementen gefüllt.</a:t>
            </a:r>
          </a:p>
        </p:txBody>
      </p:sp>
      <p:sp>
        <p:nvSpPr>
          <p:cNvPr id="21517" name="Line 13"/>
          <p:cNvSpPr>
            <a:spLocks noChangeShapeType="1"/>
          </p:cNvSpPr>
          <p:nvPr/>
        </p:nvSpPr>
        <p:spPr bwMode="auto">
          <a:xfrm flipH="1">
            <a:off x="3492500" y="5153025"/>
            <a:ext cx="2735263" cy="2206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par>
                                <p:cTn id="8" presetID="3" presetClass="entr" presetSubtype="10" fill="hold" nodeType="withEffect">
                                  <p:stCondLst>
                                    <p:cond delay="0"/>
                                  </p:stCondLst>
                                  <p:childTnLst>
                                    <p:set>
                                      <p:cBhvr>
                                        <p:cTn id="9" dur="1" fill="hold">
                                          <p:stCondLst>
                                            <p:cond delay="0"/>
                                          </p:stCondLst>
                                        </p:cTn>
                                        <p:tgtEl>
                                          <p:spTgt spid="21517"/>
                                        </p:tgtEl>
                                        <p:attrNameLst>
                                          <p:attrName>style.visibility</p:attrName>
                                        </p:attrNameLst>
                                      </p:cBhvr>
                                      <p:to>
                                        <p:strVal val="visible"/>
                                      </p:to>
                                    </p:set>
                                    <p:animEffect transition="in" filter="blinds(horizontal)">
                                      <p:cBhvr>
                                        <p:cTn id="10"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Bildschirmpräsentation (4:3)</PresentationFormat>
  <Paragraphs>76</Paragraphs>
  <Slides>17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Wingdings</vt:lpstr>
      <vt:lpstr>Standarddesign</vt:lpstr>
      <vt:lpstr>Kernkraftwerke</vt:lpstr>
      <vt:lpstr>Erstmal vorweg…</vt:lpstr>
      <vt:lpstr>Überlege dir einmal, wie dein Alltag ohne elektrischen Strom ablaufen würde!</vt:lpstr>
      <vt:lpstr>PowerPoint-Präsentation</vt:lpstr>
      <vt:lpstr>PowerPoint-Präsentation</vt:lpstr>
      <vt:lpstr>In diesen Ländern gibt es Kernkraftwerke: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Stadt Freiburg Schul- und Sportamt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Kernkraftwerke</dc:title>
  <dc:creator>Stadt Freiburg Schul- und Sportamt</dc:creator>
  <cp:lastModifiedBy>Salier Realschule, Stv.Schulleitung</cp:lastModifiedBy>
  <cp:revision>41</cp:revision>
  <dcterms:created xsi:type="dcterms:W3CDTF">2009-10-22T06:19:52Z</dcterms:created>
  <dcterms:modified xsi:type="dcterms:W3CDTF">2020-11-02T10:52:54Z</dcterms:modified>
</cp:coreProperties>
</file>