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73" r:id="rId3"/>
    <p:sldId id="264" r:id="rId4"/>
    <p:sldId id="265" r:id="rId5"/>
    <p:sldId id="260" r:id="rId6"/>
    <p:sldId id="259" r:id="rId7"/>
    <p:sldId id="263" r:id="rId8"/>
    <p:sldId id="266" r:id="rId9"/>
    <p:sldId id="257" r:id="rId10"/>
    <p:sldId id="258" r:id="rId11"/>
    <p:sldId id="261" r:id="rId12"/>
    <p:sldId id="267" r:id="rId13"/>
    <p:sldId id="272" r:id="rId14"/>
    <p:sldId id="269" r:id="rId15"/>
    <p:sldId id="274" r:id="rId1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8A3BCD8-4A99-4240-B728-677FD59D9CCF}" type="datetimeFigureOut">
              <a:rPr lang="de-DE"/>
              <a:pPr>
                <a:defRPr/>
              </a:pPr>
              <a:t>20.10.2020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CF6787-EB63-4838-B908-3CCD51FB04CB}"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AC8313-47AE-47AF-811C-784CC0481CA4}" type="slidenum">
              <a:rPr lang="de-DE" altLang="de-DE"/>
              <a:pPr/>
              <a:t>12</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8D986D6D-79AC-44A7-9B79-60E54BC09482}" type="datetimeFigureOut">
              <a:rPr lang="de-DE"/>
              <a:pPr>
                <a:defRPr/>
              </a:pPr>
              <a:t>20.10.2020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2D726EFC-0E11-4AF1-BF78-37F9D9281785}" type="slidenum">
              <a:rPr lang="de-DE" altLang="de-DE"/>
              <a:pPr/>
              <a:t>‹Nr.›</a:t>
            </a:fld>
            <a:endParaRPr lang="de-DE" altLang="de-DE"/>
          </a:p>
        </p:txBody>
      </p:sp>
    </p:spTree>
    <p:extLst>
      <p:ext uri="{BB962C8B-B14F-4D97-AF65-F5344CB8AC3E}">
        <p14:creationId xmlns:p14="http://schemas.microsoft.com/office/powerpoint/2010/main" val="198291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D9712DB-1F58-4C0F-AE13-D7D3E990526F}" type="datetimeFigureOut">
              <a:rPr lang="de-DE"/>
              <a:pPr>
                <a:defRPr/>
              </a:pPr>
              <a:t>20.10.2020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8823189B-D869-4FAE-9E5F-2E52AF92CF54}" type="slidenum">
              <a:rPr lang="de-DE" altLang="de-DE"/>
              <a:pPr/>
              <a:t>‹Nr.›</a:t>
            </a:fld>
            <a:endParaRPr lang="de-DE" altLang="de-DE"/>
          </a:p>
        </p:txBody>
      </p:sp>
    </p:spTree>
    <p:extLst>
      <p:ext uri="{BB962C8B-B14F-4D97-AF65-F5344CB8AC3E}">
        <p14:creationId xmlns:p14="http://schemas.microsoft.com/office/powerpoint/2010/main" val="415648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03B4CD73-8119-473E-8C9A-135C9F5F8803}" type="datetimeFigureOut">
              <a:rPr lang="de-DE"/>
              <a:pPr>
                <a:defRPr/>
              </a:pPr>
              <a:t>20.10.2020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7AA894C8-EB9B-4D6A-B134-B988F16D5450}" type="slidenum">
              <a:rPr lang="de-DE" altLang="de-DE"/>
              <a:pPr/>
              <a:t>‹Nr.›</a:t>
            </a:fld>
            <a:endParaRPr lang="de-DE" altLang="de-DE"/>
          </a:p>
        </p:txBody>
      </p:sp>
    </p:spTree>
    <p:extLst>
      <p:ext uri="{BB962C8B-B14F-4D97-AF65-F5344CB8AC3E}">
        <p14:creationId xmlns:p14="http://schemas.microsoft.com/office/powerpoint/2010/main" val="242975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562F547B-8512-463A-A982-47F9F2C83211}" type="datetimeFigureOut">
              <a:rPr lang="de-DE"/>
              <a:pPr>
                <a:defRPr/>
              </a:pPr>
              <a:t>20.10.2020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1B1AA450-FFDF-4CB4-884D-45144510E091}" type="slidenum">
              <a:rPr lang="de-DE" altLang="de-DE"/>
              <a:pPr/>
              <a:t>‹Nr.›</a:t>
            </a:fld>
            <a:endParaRPr lang="de-DE" altLang="de-DE"/>
          </a:p>
        </p:txBody>
      </p:sp>
    </p:spTree>
    <p:extLst>
      <p:ext uri="{BB962C8B-B14F-4D97-AF65-F5344CB8AC3E}">
        <p14:creationId xmlns:p14="http://schemas.microsoft.com/office/powerpoint/2010/main" val="373133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4A43091E-5D49-4874-A911-7896804BAACB}" type="datetimeFigureOut">
              <a:rPr lang="de-DE"/>
              <a:pPr>
                <a:defRPr/>
              </a:pPr>
              <a:t>20.10.2020</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fld id="{77763F32-5A90-46A7-9DE1-26BBB1BC3700}" type="slidenum">
              <a:rPr lang="de-DE" altLang="de-DE"/>
              <a:pPr/>
              <a:t>‹Nr.›</a:t>
            </a:fld>
            <a:endParaRPr lang="de-DE" altLang="de-DE"/>
          </a:p>
        </p:txBody>
      </p:sp>
    </p:spTree>
    <p:extLst>
      <p:ext uri="{BB962C8B-B14F-4D97-AF65-F5344CB8AC3E}">
        <p14:creationId xmlns:p14="http://schemas.microsoft.com/office/powerpoint/2010/main" val="236384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A17A285-5919-4521-ACCD-34A3DB285847}" type="datetimeFigureOut">
              <a:rPr lang="de-DE"/>
              <a:pPr>
                <a:defRPr/>
              </a:pPr>
              <a:t>20.10.2020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10410B5D-752B-4EB7-B5B6-6A9BE3C31E5C}" type="slidenum">
              <a:rPr lang="de-DE" altLang="de-DE"/>
              <a:pPr/>
              <a:t>‹Nr.›</a:t>
            </a:fld>
            <a:endParaRPr lang="de-DE" altLang="de-DE"/>
          </a:p>
        </p:txBody>
      </p:sp>
    </p:spTree>
    <p:extLst>
      <p:ext uri="{BB962C8B-B14F-4D97-AF65-F5344CB8AC3E}">
        <p14:creationId xmlns:p14="http://schemas.microsoft.com/office/powerpoint/2010/main" val="211146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C0D7D979-DB60-4878-A46D-50999C59E6A2}" type="datetimeFigureOut">
              <a:rPr lang="de-DE"/>
              <a:pPr>
                <a:defRPr/>
              </a:pPr>
              <a:t>20.10.2020</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fld id="{F16C5C9A-C0D2-451C-88DF-FBAAA0CCE1E5}" type="slidenum">
              <a:rPr lang="de-DE" altLang="de-DE"/>
              <a:pPr/>
              <a:t>‹Nr.›</a:t>
            </a:fld>
            <a:endParaRPr lang="de-DE" altLang="de-DE"/>
          </a:p>
        </p:txBody>
      </p:sp>
    </p:spTree>
    <p:extLst>
      <p:ext uri="{BB962C8B-B14F-4D97-AF65-F5344CB8AC3E}">
        <p14:creationId xmlns:p14="http://schemas.microsoft.com/office/powerpoint/2010/main" val="269015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1B399ABE-4C5E-4AD0-BBC4-865DC6B291CC}" type="datetimeFigureOut">
              <a:rPr lang="de-DE"/>
              <a:pPr>
                <a:defRPr/>
              </a:pPr>
              <a:t>20.10.2020</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fld id="{19C4000A-C018-4D5C-B082-F9BC6D406A0B}" type="slidenum">
              <a:rPr lang="de-DE" altLang="de-DE"/>
              <a:pPr/>
              <a:t>‹Nr.›</a:t>
            </a:fld>
            <a:endParaRPr lang="de-DE" altLang="de-DE"/>
          </a:p>
        </p:txBody>
      </p:sp>
    </p:spTree>
    <p:extLst>
      <p:ext uri="{BB962C8B-B14F-4D97-AF65-F5344CB8AC3E}">
        <p14:creationId xmlns:p14="http://schemas.microsoft.com/office/powerpoint/2010/main" val="261769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A42FCC5-6C1C-4918-8716-C8325B232AE9}" type="datetimeFigureOut">
              <a:rPr lang="de-DE"/>
              <a:pPr>
                <a:defRPr/>
              </a:pPr>
              <a:t>20.10.2020</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fld id="{E50845C4-D2C2-4190-B930-DBB71BC41A30}" type="slidenum">
              <a:rPr lang="de-DE" altLang="de-DE"/>
              <a:pPr/>
              <a:t>‹Nr.›</a:t>
            </a:fld>
            <a:endParaRPr lang="de-DE" altLang="de-DE"/>
          </a:p>
        </p:txBody>
      </p:sp>
    </p:spTree>
    <p:extLst>
      <p:ext uri="{BB962C8B-B14F-4D97-AF65-F5344CB8AC3E}">
        <p14:creationId xmlns:p14="http://schemas.microsoft.com/office/powerpoint/2010/main" val="311500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F6BF931-39A5-4FDA-B9F7-C6AB7331E7E1}" type="datetimeFigureOut">
              <a:rPr lang="de-DE"/>
              <a:pPr>
                <a:defRPr/>
              </a:pPr>
              <a:t>20.10.2020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B67EF0E6-A2CB-4E40-BBD2-F696634AB69E}" type="slidenum">
              <a:rPr lang="de-DE" altLang="de-DE"/>
              <a:pPr/>
              <a:t>‹Nr.›</a:t>
            </a:fld>
            <a:endParaRPr lang="de-DE" altLang="de-DE"/>
          </a:p>
        </p:txBody>
      </p:sp>
    </p:spTree>
    <p:extLst>
      <p:ext uri="{BB962C8B-B14F-4D97-AF65-F5344CB8AC3E}">
        <p14:creationId xmlns:p14="http://schemas.microsoft.com/office/powerpoint/2010/main" val="43870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05FD09B6-64FC-4F41-A71C-553B43B91D17}" type="datetimeFigureOut">
              <a:rPr lang="de-DE"/>
              <a:pPr>
                <a:defRPr/>
              </a:pPr>
              <a:t>20.10.2020</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fld id="{F003CE05-3912-4B5B-8255-4286A50EDB67}" type="slidenum">
              <a:rPr lang="de-DE" altLang="de-DE"/>
              <a:pPr/>
              <a:t>‹Nr.›</a:t>
            </a:fld>
            <a:endParaRPr lang="de-DE" altLang="de-DE"/>
          </a:p>
        </p:txBody>
      </p:sp>
    </p:spTree>
    <p:extLst>
      <p:ext uri="{BB962C8B-B14F-4D97-AF65-F5344CB8AC3E}">
        <p14:creationId xmlns:p14="http://schemas.microsoft.com/office/powerpoint/2010/main" val="383948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46E5D03-68C4-4CFB-AFEA-16B0A2039C0F}" type="datetimeFigureOut">
              <a:rPr lang="de-DE"/>
              <a:pPr>
                <a:defRPr/>
              </a:pPr>
              <a:t>20.10.2020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AC47C11-21CD-45D5-BA84-BB17DA15C2AF}"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uclearsecrecy.com/nukemap/"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Kernwaffe – Wikipedia"/>
          <p:cNvPicPr>
            <a:picLocks noChangeAspect="1" noChangeArrowheads="1"/>
          </p:cNvPicPr>
          <p:nvPr/>
        </p:nvPicPr>
        <p:blipFill>
          <a:blip r:embed="rId2">
            <a:extLst>
              <a:ext uri="{28A0092B-C50C-407E-A947-70E740481C1C}">
                <a14:useLocalDpi xmlns:a14="http://schemas.microsoft.com/office/drawing/2010/main" val="0"/>
              </a:ext>
            </a:extLst>
          </a:blip>
          <a:srcRect t="12917" b="21756"/>
          <a:stretch>
            <a:fillRect/>
          </a:stretch>
        </p:blipFill>
        <p:spPr bwMode="auto">
          <a:xfrm>
            <a:off x="1476375" y="1268413"/>
            <a:ext cx="61912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el 1"/>
          <p:cNvSpPr>
            <a:spLocks noGrp="1"/>
          </p:cNvSpPr>
          <p:nvPr>
            <p:ph type="ctrTitle"/>
          </p:nvPr>
        </p:nvSpPr>
        <p:spPr>
          <a:xfrm>
            <a:off x="755650" y="115888"/>
            <a:ext cx="7772400" cy="1470025"/>
          </a:xfrm>
        </p:spPr>
        <p:txBody>
          <a:bodyPr/>
          <a:lstStyle/>
          <a:p>
            <a:r>
              <a:rPr lang="de-DE" altLang="de-DE" smtClean="0">
                <a:solidFill>
                  <a:srgbClr val="FFC000"/>
                </a:solidFill>
              </a:rPr>
              <a:t>Geschichte und Funktion der Atombombe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de-DE" altLang="de-DE" sz="4400" dirty="0" smtClean="0"/>
              <a:t>Funktionsweise</a:t>
            </a:r>
            <a:endParaRPr lang="de-DE" altLang="de-DE" sz="4400" dirty="0"/>
          </a:p>
        </p:txBody>
      </p:sp>
      <p:sp>
        <p:nvSpPr>
          <p:cNvPr id="5" name="Rechteck 4"/>
          <p:cNvSpPr/>
          <p:nvPr/>
        </p:nvSpPr>
        <p:spPr>
          <a:xfrm>
            <a:off x="1042988" y="2349500"/>
            <a:ext cx="7200900" cy="302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Flussdiagramm: Verzögerung 5"/>
          <p:cNvSpPr/>
          <p:nvPr/>
        </p:nvSpPr>
        <p:spPr>
          <a:xfrm>
            <a:off x="5651500" y="2600325"/>
            <a:ext cx="792163" cy="252095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Uran 235</a:t>
            </a:r>
          </a:p>
        </p:txBody>
      </p:sp>
      <p:sp>
        <p:nvSpPr>
          <p:cNvPr id="8" name="Abgerundetes Rechteck 7"/>
          <p:cNvSpPr/>
          <p:nvPr/>
        </p:nvSpPr>
        <p:spPr>
          <a:xfrm>
            <a:off x="7056438" y="2571750"/>
            <a:ext cx="468312" cy="25495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lumMod val="95000"/>
                    <a:lumOff val="5000"/>
                  </a:schemeClr>
                </a:solidFill>
              </a:rPr>
              <a:t>TNT</a:t>
            </a:r>
          </a:p>
        </p:txBody>
      </p:sp>
      <p:grpSp>
        <p:nvGrpSpPr>
          <p:cNvPr id="10246" name="Gruppieren 10"/>
          <p:cNvGrpSpPr>
            <a:grpSpLocks/>
          </p:cNvGrpSpPr>
          <p:nvPr/>
        </p:nvGrpSpPr>
        <p:grpSpPr bwMode="auto">
          <a:xfrm>
            <a:off x="1692275" y="2600325"/>
            <a:ext cx="792163" cy="2520950"/>
            <a:chOff x="1691681" y="2600908"/>
            <a:chExt cx="792088" cy="2520280"/>
          </a:xfrm>
        </p:grpSpPr>
        <p:sp>
          <p:nvSpPr>
            <p:cNvPr id="9" name="Flussdiagramm: Verzögerung 8"/>
            <p:cNvSpPr/>
            <p:nvPr/>
          </p:nvSpPr>
          <p:spPr>
            <a:xfrm rot="10800000">
              <a:off x="1691681" y="2600908"/>
              <a:ext cx="792088" cy="252028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0252" name="Textfeld 9"/>
            <p:cNvSpPr txBox="1">
              <a:spLocks noChangeArrowheads="1"/>
            </p:cNvSpPr>
            <p:nvPr/>
          </p:nvSpPr>
          <p:spPr bwMode="auto">
            <a:xfrm>
              <a:off x="1767732" y="3538298"/>
              <a:ext cx="639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Uran</a:t>
              </a:r>
            </a:p>
            <a:p>
              <a:r>
                <a:rPr lang="de-DE" altLang="de-DE"/>
                <a:t>235</a:t>
              </a:r>
            </a:p>
          </p:txBody>
        </p:sp>
      </p:grpSp>
      <p:sp>
        <p:nvSpPr>
          <p:cNvPr id="12" name="Explosion 1 11"/>
          <p:cNvSpPr/>
          <p:nvPr/>
        </p:nvSpPr>
        <p:spPr>
          <a:xfrm>
            <a:off x="6389688" y="2403475"/>
            <a:ext cx="1873250" cy="291623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Ellipse 12"/>
          <p:cNvSpPr/>
          <p:nvPr/>
        </p:nvSpPr>
        <p:spPr>
          <a:xfrm>
            <a:off x="2987675" y="378936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4" name="Textfeld 13"/>
          <p:cNvSpPr txBox="1">
            <a:spLocks noChangeArrowheads="1"/>
          </p:cNvSpPr>
          <p:nvPr/>
        </p:nvSpPr>
        <p:spPr bwMode="auto">
          <a:xfrm flipH="1">
            <a:off x="4500563" y="1484313"/>
            <a:ext cx="3748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t>Als </a:t>
            </a:r>
            <a:r>
              <a:rPr lang="de-DE" altLang="de-DE" b="1" dirty="0"/>
              <a:t>erstes</a:t>
            </a:r>
            <a:r>
              <a:rPr lang="de-DE" altLang="de-DE" dirty="0"/>
              <a:t> wird das </a:t>
            </a:r>
            <a:r>
              <a:rPr lang="de-DE" altLang="de-DE" b="1" dirty="0"/>
              <a:t>TNT gezündet </a:t>
            </a:r>
            <a:r>
              <a:rPr lang="de-DE" altLang="de-DE" dirty="0"/>
              <a:t>und explodiert. Dadurch entsteht Druck.</a:t>
            </a:r>
          </a:p>
        </p:txBody>
      </p:sp>
      <p:sp>
        <p:nvSpPr>
          <p:cNvPr id="15" name="Textfeld 14"/>
          <p:cNvSpPr txBox="1">
            <a:spLocks noChangeArrowheads="1"/>
          </p:cNvSpPr>
          <p:nvPr/>
        </p:nvSpPr>
        <p:spPr bwMode="auto">
          <a:xfrm flipH="1">
            <a:off x="1042988" y="5589588"/>
            <a:ext cx="7185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t>Durch den Druck wird die eine Uranhälfte </a:t>
            </a:r>
            <a:r>
              <a:rPr lang="de-DE" altLang="de-DE" b="1" dirty="0"/>
              <a:t>auf die andere gedrückt</a:t>
            </a:r>
            <a:r>
              <a:rPr lang="de-DE" altLang="de-DE" dirty="0"/>
              <a:t>. Dadurch sind es jetzt zusammen 50kg Uran, was der </a:t>
            </a:r>
            <a:r>
              <a:rPr lang="de-DE" altLang="de-DE" b="1" dirty="0"/>
              <a:t>kritischen Masse </a:t>
            </a:r>
            <a:r>
              <a:rPr lang="de-DE" altLang="de-DE" dirty="0"/>
              <a:t>entspricht.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grpId="0" nodeType="clickEffect">
                                  <p:stCondLst>
                                    <p:cond delay="0"/>
                                  </p:stCondLst>
                                  <p:childTnLst>
                                    <p:animMotion origin="layout" path="M -2.22222E-6 -2.28776E-6 L -0.33455 -2.28776E-6 " pathEditMode="relative" rAng="0" ptsTypes="AA">
                                      <p:cBhvr>
                                        <p:cTn id="16" dur="2000" fill="hold"/>
                                        <p:tgtEl>
                                          <p:spTgt spid="6"/>
                                        </p:tgtEl>
                                        <p:attrNameLst>
                                          <p:attrName>ppt_x</p:attrName>
                                          <p:attrName>ppt_y</p:attrName>
                                        </p:attrNameLst>
                                      </p:cBhvr>
                                      <p:rCtr x="-16736" y="0"/>
                                    </p:animMotion>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de-DE" altLang="de-DE" sz="4400"/>
              <a:t>Aufbau</a:t>
            </a:r>
          </a:p>
        </p:txBody>
      </p:sp>
      <p:sp>
        <p:nvSpPr>
          <p:cNvPr id="5" name="Rechteck 4"/>
          <p:cNvSpPr/>
          <p:nvPr/>
        </p:nvSpPr>
        <p:spPr>
          <a:xfrm>
            <a:off x="1042988" y="2349500"/>
            <a:ext cx="7200900" cy="302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Flussdiagramm: Verzögerung 5"/>
          <p:cNvSpPr/>
          <p:nvPr/>
        </p:nvSpPr>
        <p:spPr>
          <a:xfrm>
            <a:off x="2555875" y="2600325"/>
            <a:ext cx="792163" cy="252095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Uran 235</a:t>
            </a:r>
          </a:p>
        </p:txBody>
      </p:sp>
      <p:grpSp>
        <p:nvGrpSpPr>
          <p:cNvPr id="11269" name="Gruppieren 10"/>
          <p:cNvGrpSpPr>
            <a:grpSpLocks/>
          </p:cNvGrpSpPr>
          <p:nvPr/>
        </p:nvGrpSpPr>
        <p:grpSpPr bwMode="auto">
          <a:xfrm>
            <a:off x="1692275" y="2600325"/>
            <a:ext cx="792163" cy="2520950"/>
            <a:chOff x="1691681" y="2600908"/>
            <a:chExt cx="792088" cy="2520280"/>
          </a:xfrm>
        </p:grpSpPr>
        <p:sp>
          <p:nvSpPr>
            <p:cNvPr id="9" name="Flussdiagramm: Verzögerung 8"/>
            <p:cNvSpPr/>
            <p:nvPr/>
          </p:nvSpPr>
          <p:spPr>
            <a:xfrm rot="10800000">
              <a:off x="1691681" y="2600908"/>
              <a:ext cx="792088" cy="252028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1276" name="Textfeld 9"/>
            <p:cNvSpPr txBox="1">
              <a:spLocks noChangeArrowheads="1"/>
            </p:cNvSpPr>
            <p:nvPr/>
          </p:nvSpPr>
          <p:spPr bwMode="auto">
            <a:xfrm>
              <a:off x="1767732" y="3538298"/>
              <a:ext cx="639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Uran</a:t>
              </a:r>
            </a:p>
            <a:p>
              <a:r>
                <a:rPr lang="de-DE" altLang="de-DE"/>
                <a:t>235</a:t>
              </a:r>
            </a:p>
          </p:txBody>
        </p:sp>
      </p:grpSp>
      <p:sp>
        <p:nvSpPr>
          <p:cNvPr id="13" name="Ellipse 12"/>
          <p:cNvSpPr/>
          <p:nvPr/>
        </p:nvSpPr>
        <p:spPr>
          <a:xfrm>
            <a:off x="2987675" y="378936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 name="Explosion 2 1"/>
          <p:cNvSpPr/>
          <p:nvPr/>
        </p:nvSpPr>
        <p:spPr>
          <a:xfrm>
            <a:off x="457200" y="846138"/>
            <a:ext cx="5699125" cy="539115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Textfeld 14"/>
          <p:cNvSpPr txBox="1">
            <a:spLocks noChangeArrowheads="1"/>
          </p:cNvSpPr>
          <p:nvPr/>
        </p:nvSpPr>
        <p:spPr bwMode="auto">
          <a:xfrm flipH="1">
            <a:off x="1042988" y="1558925"/>
            <a:ext cx="7205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t>Jetzt löst die Neutronenquelle die </a:t>
            </a:r>
            <a:r>
              <a:rPr lang="de-DE" altLang="de-DE" b="1" dirty="0"/>
              <a:t>Kernspaltung</a:t>
            </a:r>
            <a:r>
              <a:rPr lang="de-DE" altLang="de-DE" dirty="0"/>
              <a:t> aus und Energie in Form von Hitze, Druck und radioaktiver Strahlung wird freigesetzt. </a:t>
            </a:r>
          </a:p>
        </p:txBody>
      </p:sp>
      <p:pic>
        <p:nvPicPr>
          <p:cNvPr id="14" name="Picture 2" descr="Die verlorenen Atombomben der USA | Männersache"/>
          <p:cNvPicPr>
            <a:picLocks noChangeAspect="1" noChangeArrowheads="1"/>
          </p:cNvPicPr>
          <p:nvPr/>
        </p:nvPicPr>
        <p:blipFill>
          <a:blip r:embed="rId2">
            <a:extLst>
              <a:ext uri="{28A0092B-C50C-407E-A947-70E740481C1C}">
                <a14:useLocalDpi xmlns:a14="http://schemas.microsoft.com/office/drawing/2010/main" val="0"/>
              </a:ext>
            </a:extLst>
          </a:blip>
          <a:srcRect l="25304" t="1430" r="50" b="10860"/>
          <a:stretch>
            <a:fillRect/>
          </a:stretch>
        </p:blipFill>
        <p:spPr bwMode="auto">
          <a:xfrm>
            <a:off x="1331913" y="2114550"/>
            <a:ext cx="446405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a:spLocks noChangeArrowheads="1"/>
          </p:cNvSpPr>
          <p:nvPr/>
        </p:nvSpPr>
        <p:spPr bwMode="auto">
          <a:xfrm flipH="1">
            <a:off x="969963" y="5661025"/>
            <a:ext cx="7204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t>Da genügend Uran vorhanden ist, beginnt die </a:t>
            </a:r>
            <a:r>
              <a:rPr lang="de-DE" altLang="de-DE" b="1" dirty="0"/>
              <a:t>unkontrollierte Kettenreaktion</a:t>
            </a:r>
            <a:r>
              <a:rPr lang="de-DE" altLang="de-DE" dirty="0"/>
              <a:t> und es kommt zur Explosion der Atombombe.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par>
                          <p:cTn id="15" fill="hold" nodeType="afterGroup">
                            <p:stCondLst>
                              <p:cond delay="1000"/>
                            </p:stCondLst>
                            <p:childTnLst>
                              <p:par>
                                <p:cTn id="16" presetID="27" presetClass="emph" presetSubtype="0" fill="remove" grpId="1" nodeType="afterEffect">
                                  <p:stCondLst>
                                    <p:cond delay="0"/>
                                  </p:stCondLst>
                                  <p:childTnLst>
                                    <p:animClr clrSpc="rgb" dir="cw">
                                      <p:cBhvr override="childStyle">
                                        <p:cTn id="17" dur="375" autoRev="1" fill="remove"/>
                                        <p:tgtEl>
                                          <p:spTgt spid="2"/>
                                        </p:tgtEl>
                                        <p:attrNameLst>
                                          <p:attrName>style.color</p:attrName>
                                        </p:attrNameLst>
                                      </p:cBhvr>
                                      <p:to>
                                        <a:schemeClr val="bg1"/>
                                      </p:to>
                                    </p:animClr>
                                    <p:animClr clrSpc="rgb" dir="cw">
                                      <p:cBhvr>
                                        <p:cTn id="18" dur="375" autoRev="1" fill="remove"/>
                                        <p:tgtEl>
                                          <p:spTgt spid="2"/>
                                        </p:tgtEl>
                                        <p:attrNameLst>
                                          <p:attrName>fillcolor</p:attrName>
                                        </p:attrNameLst>
                                      </p:cBhvr>
                                      <p:to>
                                        <a:schemeClr val="bg1"/>
                                      </p:to>
                                    </p:animClr>
                                    <p:set>
                                      <p:cBhvr>
                                        <p:cTn id="19" dur="375" autoRev="1" fill="remove"/>
                                        <p:tgtEl>
                                          <p:spTgt spid="2"/>
                                        </p:tgtEl>
                                        <p:attrNameLst>
                                          <p:attrName>fill.type</p:attrName>
                                        </p:attrNameLst>
                                      </p:cBhvr>
                                      <p:to>
                                        <p:strVal val="solid"/>
                                      </p:to>
                                    </p:set>
                                    <p:set>
                                      <p:cBhvr>
                                        <p:cTn id="20" dur="375" autoRev="1" fill="remove"/>
                                        <p:tgtEl>
                                          <p:spTgt spid="2"/>
                                        </p:tgtEl>
                                        <p:attrNameLst>
                                          <p:attrName>fill.on</p:attrName>
                                        </p:attrNameLst>
                                      </p:cBhvr>
                                      <p:to>
                                        <p:strVal val="true"/>
                                      </p:to>
                                    </p:set>
                                  </p:childTnLst>
                                </p:cTn>
                              </p:par>
                            </p:childTnLst>
                          </p:cTn>
                        </p:par>
                        <p:par>
                          <p:cTn id="21" fill="hold" nodeType="afterGroup">
                            <p:stCondLst>
                              <p:cond delay="1750"/>
                            </p:stCondLst>
                            <p:childTnLst>
                              <p:par>
                                <p:cTn id="22" presetID="27" presetClass="emph" presetSubtype="0" fill="remove" grpId="2" nodeType="afterEffect">
                                  <p:stCondLst>
                                    <p:cond delay="0"/>
                                  </p:stCondLst>
                                  <p:childTnLst>
                                    <p:animClr clrSpc="rgb" dir="cw">
                                      <p:cBhvr override="childStyle">
                                        <p:cTn id="23" dur="375" autoRev="1" fill="remove"/>
                                        <p:tgtEl>
                                          <p:spTgt spid="2"/>
                                        </p:tgtEl>
                                        <p:attrNameLst>
                                          <p:attrName>style.color</p:attrName>
                                        </p:attrNameLst>
                                      </p:cBhvr>
                                      <p:to>
                                        <a:schemeClr val="bg1"/>
                                      </p:to>
                                    </p:animClr>
                                    <p:animClr clrSpc="rgb" dir="cw">
                                      <p:cBhvr>
                                        <p:cTn id="24" dur="375" autoRev="1" fill="remove"/>
                                        <p:tgtEl>
                                          <p:spTgt spid="2"/>
                                        </p:tgtEl>
                                        <p:attrNameLst>
                                          <p:attrName>fillcolor</p:attrName>
                                        </p:attrNameLst>
                                      </p:cBhvr>
                                      <p:to>
                                        <a:schemeClr val="bg1"/>
                                      </p:to>
                                    </p:animClr>
                                    <p:set>
                                      <p:cBhvr>
                                        <p:cTn id="25" dur="375" autoRev="1" fill="remove"/>
                                        <p:tgtEl>
                                          <p:spTgt spid="2"/>
                                        </p:tgtEl>
                                        <p:attrNameLst>
                                          <p:attrName>fill.type</p:attrName>
                                        </p:attrNameLst>
                                      </p:cBhvr>
                                      <p:to>
                                        <p:strVal val="solid"/>
                                      </p:to>
                                    </p:set>
                                    <p:set>
                                      <p:cBhvr>
                                        <p:cTn id="26" dur="375" autoRev="1" fill="remove"/>
                                        <p:tgtEl>
                                          <p:spTgt spid="2"/>
                                        </p:tgtEl>
                                        <p:attrNameLst>
                                          <p:attrName>fill.on</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nodeType="afterGroup">
                            <p:stCondLst>
                              <p:cond delay="500"/>
                            </p:stCondLst>
                            <p:childTnLst>
                              <p:par>
                                <p:cTn id="40" presetID="6" presetClass="emph" presetSubtype="0" fill="hold" nodeType="afterEffect">
                                  <p:stCondLst>
                                    <p:cond delay="0"/>
                                  </p:stCondLst>
                                  <p:childTnLst>
                                    <p:animScale>
                                      <p:cBhvr>
                                        <p:cTn id="41" dur="2000" fill="hold"/>
                                        <p:tgtEl>
                                          <p:spTgt spid="14"/>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e verlorenen Atombomben der USA | Männersache"/>
          <p:cNvPicPr>
            <a:picLocks noChangeAspect="1" noChangeArrowheads="1"/>
          </p:cNvPicPr>
          <p:nvPr/>
        </p:nvPicPr>
        <p:blipFill>
          <a:blip r:embed="rId3">
            <a:extLst>
              <a:ext uri="{28A0092B-C50C-407E-A947-70E740481C1C}">
                <a14:useLocalDpi xmlns:a14="http://schemas.microsoft.com/office/drawing/2010/main" val="0"/>
              </a:ext>
            </a:extLst>
          </a:blip>
          <a:srcRect l="25304" t="1430" r="50" b="1086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5281613" y="549275"/>
            <a:ext cx="3827462" cy="5576888"/>
          </a:xfrm>
        </p:spPr>
        <p:txBody>
          <a:bodyPr rtlCol="0">
            <a:normAutofit lnSpcReduction="10000"/>
          </a:bodyPr>
          <a:lstStyle/>
          <a:p>
            <a:pPr marL="0" indent="0" fontAlgn="auto">
              <a:spcAft>
                <a:spcPts val="0"/>
              </a:spcAft>
              <a:buFont typeface="Arial" panose="020B0604020202020204" pitchFamily="34" charset="0"/>
              <a:buNone/>
              <a:defRPr/>
            </a:pPr>
            <a:r>
              <a:rPr lang="de-DE" sz="1800" dirty="0" smtClean="0">
                <a:solidFill>
                  <a:schemeClr val="bg1"/>
                </a:solidFill>
              </a:rPr>
              <a:t>Fakten:</a:t>
            </a:r>
          </a:p>
          <a:p>
            <a:pPr fontAlgn="auto">
              <a:spcAft>
                <a:spcPts val="0"/>
              </a:spcAft>
              <a:defRPr/>
            </a:pPr>
            <a:r>
              <a:rPr lang="de-DE" sz="1800" dirty="0" smtClean="0">
                <a:solidFill>
                  <a:schemeClr val="bg1"/>
                </a:solidFill>
              </a:rPr>
              <a:t>Der Atompilz kann 20-60 km hoch werden (Vergleich:  Der Mount Everest ist 8848 m hoch)</a:t>
            </a:r>
          </a:p>
          <a:p>
            <a:pPr fontAlgn="auto">
              <a:spcAft>
                <a:spcPts val="0"/>
              </a:spcAft>
              <a:defRPr/>
            </a:pPr>
            <a:r>
              <a:rPr lang="de-DE" sz="1800" dirty="0" smtClean="0">
                <a:solidFill>
                  <a:schemeClr val="bg1"/>
                </a:solidFill>
              </a:rPr>
              <a:t>Temperatur im Zentrum: 1 </a:t>
            </a:r>
            <a:r>
              <a:rPr lang="de-DE" sz="1800" dirty="0" err="1" smtClean="0">
                <a:solidFill>
                  <a:schemeClr val="bg1"/>
                </a:solidFill>
              </a:rPr>
              <a:t>Mio</a:t>
            </a:r>
            <a:r>
              <a:rPr lang="de-DE" sz="1800" dirty="0" smtClean="0">
                <a:solidFill>
                  <a:schemeClr val="bg1"/>
                </a:solidFill>
              </a:rPr>
              <a:t> °C</a:t>
            </a:r>
          </a:p>
          <a:p>
            <a:pPr fontAlgn="auto">
              <a:spcAft>
                <a:spcPts val="0"/>
              </a:spcAft>
              <a:defRPr/>
            </a:pPr>
            <a:r>
              <a:rPr lang="de-DE" sz="1800" dirty="0" smtClean="0">
                <a:solidFill>
                  <a:schemeClr val="bg1"/>
                </a:solidFill>
              </a:rPr>
              <a:t>Die Sprengkraft der Hiroshima Bombe entsprach etwa 15 000 Tonnen TNT</a:t>
            </a:r>
          </a:p>
          <a:p>
            <a:pPr fontAlgn="auto">
              <a:spcAft>
                <a:spcPts val="0"/>
              </a:spcAft>
              <a:defRPr/>
            </a:pPr>
            <a:r>
              <a:rPr lang="de-DE" sz="1800" dirty="0" smtClean="0">
                <a:solidFill>
                  <a:schemeClr val="bg1"/>
                </a:solidFill>
              </a:rPr>
              <a:t>Nach dem 2. Weltkrieg wurden von den Supermächten USA und Sowjetunion Atombomben entwickelt, die eine Sprengkraft von 15 Millionen Tonnen TNT und mehr hatten.</a:t>
            </a:r>
          </a:p>
          <a:p>
            <a:pPr fontAlgn="auto">
              <a:spcAft>
                <a:spcPts val="0"/>
              </a:spcAft>
              <a:defRPr/>
            </a:pPr>
            <a:r>
              <a:rPr lang="de-DE" sz="1800" dirty="0" smtClean="0">
                <a:solidFill>
                  <a:schemeClr val="bg1"/>
                </a:solidFill>
              </a:rPr>
              <a:t>Von 1945 bis 1998 wurden über 2000 Atombomben auf der Erde gezündet, vor allem in Nevada, im Pazifik, und auf dem Gebiet des heutiges Kasachstan.</a:t>
            </a:r>
            <a:endParaRPr lang="de-DE" sz="1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dirty="0" smtClean="0"/>
              <a:t>Vergleich der Hiroshima Bombe mit später entwickelten Atombomben:</a:t>
            </a:r>
            <a:endParaRPr lang="de-DE" dirty="0"/>
          </a:p>
        </p:txBody>
      </p:sp>
      <p:pic>
        <p:nvPicPr>
          <p:cNvPr id="13315" name="Picture 2" descr="Was 'Castle Bravo' seriously 750 times more powerful than 'Litt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0188"/>
            <a:ext cx="8291513"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274638"/>
            <a:ext cx="8229600" cy="922337"/>
          </a:xfrm>
        </p:spPr>
        <p:txBody>
          <a:bodyPr/>
          <a:lstStyle/>
          <a:p>
            <a:r>
              <a:rPr lang="de-DE" altLang="de-DE" smtClean="0">
                <a:solidFill>
                  <a:srgbClr val="FFC000"/>
                </a:solidFill>
              </a:rPr>
              <a:t>Kalter Krieg</a:t>
            </a:r>
          </a:p>
        </p:txBody>
      </p:sp>
      <p:sp>
        <p:nvSpPr>
          <p:cNvPr id="14339" name="Inhaltsplatzhalter 2"/>
          <p:cNvSpPr>
            <a:spLocks noGrp="1"/>
          </p:cNvSpPr>
          <p:nvPr>
            <p:ph idx="1"/>
          </p:nvPr>
        </p:nvSpPr>
        <p:spPr>
          <a:xfrm>
            <a:off x="457200" y="1196975"/>
            <a:ext cx="8229600" cy="4929188"/>
          </a:xfrm>
        </p:spPr>
        <p:txBody>
          <a:bodyPr/>
          <a:lstStyle/>
          <a:p>
            <a:pPr marL="0" indent="0">
              <a:buFont typeface="Arial" panose="020B0604020202020204" pitchFamily="34" charset="0"/>
              <a:buNone/>
            </a:pPr>
            <a:r>
              <a:rPr lang="de-DE" altLang="de-DE" sz="1800" smtClean="0">
                <a:solidFill>
                  <a:srgbClr val="FFC000"/>
                </a:solidFill>
              </a:rPr>
              <a:t>Nach dem Ende des 2. Weltkrieges begann ein ideologischer Kampf und ein Wettrüsten zwischen den westlichen Ländern unter der Führung der USA und dem sog. Ostblock unter der Führung der Sowjetunion. Mehr als 40 Jahre tobte dieser „Kalte Krieg“. Offiziell wurde dieser "Krieg" nie erklärt, aber das minderte nicht die von ihm ausgehenden Gefahren. Zeitweise rückte die Welt nahe an den Abgrund eines Atomkrieges. Immer mehr Länder gelangten in den Besitz von Atomwaffen.</a:t>
            </a:r>
          </a:p>
        </p:txBody>
      </p:sp>
      <p:pic>
        <p:nvPicPr>
          <p:cNvPr id="14340" name="Picture 2" descr="Länder, die über Atomwaffen verfügen - Infografik"/>
          <p:cNvPicPr>
            <a:picLocks noChangeAspect="1" noChangeArrowheads="1"/>
          </p:cNvPicPr>
          <p:nvPr/>
        </p:nvPicPr>
        <p:blipFill>
          <a:blip r:embed="rId2">
            <a:extLst>
              <a:ext uri="{28A0092B-C50C-407E-A947-70E740481C1C}">
                <a14:useLocalDpi xmlns:a14="http://schemas.microsoft.com/office/drawing/2010/main" val="0"/>
              </a:ext>
            </a:extLst>
          </a:blip>
          <a:srcRect t="929" b="56163"/>
          <a:stretch>
            <a:fillRect/>
          </a:stretch>
        </p:blipFill>
        <p:spPr bwMode="auto">
          <a:xfrm>
            <a:off x="0" y="2997200"/>
            <a:ext cx="485933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Länder, die über Atomwaffen verfügen - Infografik"/>
          <p:cNvPicPr>
            <a:picLocks noChangeAspect="1" noChangeArrowheads="1"/>
          </p:cNvPicPr>
          <p:nvPr/>
        </p:nvPicPr>
        <p:blipFill>
          <a:blip r:embed="rId2">
            <a:extLst>
              <a:ext uri="{28A0092B-C50C-407E-A947-70E740481C1C}">
                <a14:useLocalDpi xmlns:a14="http://schemas.microsoft.com/office/drawing/2010/main" val="0"/>
              </a:ext>
            </a:extLst>
          </a:blip>
          <a:srcRect t="43925" b="7394"/>
          <a:stretch>
            <a:fillRect/>
          </a:stretch>
        </p:blipFill>
        <p:spPr bwMode="auto">
          <a:xfrm>
            <a:off x="4854575" y="3094038"/>
            <a:ext cx="42894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341" cy="6858000"/>
          </a:xfrm>
          <a:prstGeom prst="rect">
            <a:avLst/>
          </a:prstGeom>
        </p:spPr>
      </p:pic>
      <p:sp>
        <p:nvSpPr>
          <p:cNvPr id="3" name="Inhaltsplatzhalter 2"/>
          <p:cNvSpPr>
            <a:spLocks noGrp="1"/>
          </p:cNvSpPr>
          <p:nvPr>
            <p:ph idx="1"/>
          </p:nvPr>
        </p:nvSpPr>
        <p:spPr>
          <a:xfrm>
            <a:off x="469368" y="476672"/>
            <a:ext cx="8351103" cy="5832648"/>
          </a:xfrm>
        </p:spPr>
        <p:txBody>
          <a:bodyPr/>
          <a:lstStyle/>
          <a:p>
            <a:pPr marL="0" indent="0">
              <a:buNone/>
            </a:pPr>
            <a:r>
              <a:rPr lang="de-DE" dirty="0" smtClean="0"/>
              <a:t>Hier </a:t>
            </a:r>
            <a:r>
              <a:rPr lang="de-DE" dirty="0"/>
              <a:t>kannst du selber </a:t>
            </a:r>
            <a:r>
              <a:rPr lang="de-DE" dirty="0" smtClean="0"/>
              <a:t>herausfinden, </a:t>
            </a:r>
            <a:r>
              <a:rPr lang="de-DE" dirty="0"/>
              <a:t>welche Auswirkungen eine Atombombe z.B. über Waiblingen </a:t>
            </a:r>
            <a:r>
              <a:rPr lang="de-DE" dirty="0" smtClean="0"/>
              <a:t>hätte</a:t>
            </a:r>
            <a:r>
              <a:rPr lang="de-DE" dirty="0"/>
              <a:t> </a:t>
            </a:r>
            <a:r>
              <a:rPr lang="de-DE" dirty="0" smtClean="0"/>
              <a:t>(Klicke auf den Begriff)</a:t>
            </a:r>
            <a:endParaRPr lang="de-DE" dirty="0"/>
          </a:p>
          <a:p>
            <a:pPr marL="0" indent="0">
              <a:buNone/>
            </a:pPr>
            <a:r>
              <a:rPr lang="de-DE" dirty="0" smtClean="0">
                <a:hlinkClick r:id="rId3"/>
              </a:rPr>
              <a:t>Atombombe</a:t>
            </a:r>
            <a:endParaRPr lang="de-DE" dirty="0" smtClean="0"/>
          </a:p>
          <a:p>
            <a:pPr marL="0" indent="0">
              <a:buNone/>
            </a:pPr>
            <a:endParaRPr lang="de-DE" dirty="0" smtClean="0"/>
          </a:p>
          <a:p>
            <a:pPr marL="0" indent="0">
              <a:buNone/>
            </a:pPr>
            <a:r>
              <a:rPr lang="de-DE" sz="1800" dirty="0" smtClean="0"/>
              <a:t>						Falls du nicht automatisch 						weitergeleitet wirst, gib 						folgende Adresse ein: 					</a:t>
            </a:r>
            <a:r>
              <a:rPr lang="de-DE" sz="1800" u="sng" dirty="0" smtClean="0">
                <a:hlinkClick r:id="rId3"/>
              </a:rPr>
              <a:t>https</a:t>
            </a:r>
            <a:r>
              <a:rPr lang="de-DE" sz="1800" u="sng" dirty="0">
                <a:hlinkClick r:id="rId3"/>
              </a:rPr>
              <a:t>://nuclearsecrecy.com/nukemap/</a:t>
            </a:r>
            <a:endParaRPr lang="de-DE" sz="1800" dirty="0"/>
          </a:p>
          <a:p>
            <a:pPr marL="0" indent="0">
              <a:buNone/>
            </a:pPr>
            <a:endParaRPr lang="de-DE" dirty="0"/>
          </a:p>
        </p:txBody>
      </p:sp>
    </p:spTree>
    <p:extLst>
      <p:ext uri="{BB962C8B-B14F-4D97-AF65-F5344CB8AC3E}">
        <p14:creationId xmlns:p14="http://schemas.microsoft.com/office/powerpoint/2010/main" val="691530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771800" y="233913"/>
            <a:ext cx="25202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smtClean="0">
                <a:solidFill>
                  <a:srgbClr val="FFC000"/>
                </a:solidFill>
              </a:rPr>
              <a:t>Im Mai 1945 kapitulierte das Deutsche Reich vor den Alliierten Streitkräften (USA, Russland, England, Frankreich) und damit war in Europa der 2. Weltkrieg vorbei.</a:t>
            </a:r>
            <a:endParaRPr lang="de-DE" altLang="de-DE" dirty="0">
              <a:solidFill>
                <a:srgbClr val="FFC000"/>
              </a:solidFill>
            </a:endParaRPr>
          </a:p>
        </p:txBody>
      </p:sp>
      <p:sp>
        <p:nvSpPr>
          <p:cNvPr id="5" name="Textfeld 4"/>
          <p:cNvSpPr txBox="1">
            <a:spLocks noChangeArrowheads="1"/>
          </p:cNvSpPr>
          <p:nvPr/>
        </p:nvSpPr>
        <p:spPr bwMode="auto">
          <a:xfrm>
            <a:off x="5940152" y="3212976"/>
            <a:ext cx="273206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smtClean="0">
                <a:solidFill>
                  <a:srgbClr val="FFC000"/>
                </a:solidFill>
              </a:rPr>
              <a:t>Im Pazifik tobte der Krieg aber zwischen den USA und Japan noch fürchterlich weiter. Für Japan nahm der Krieg ein besonders schreckliches Ende mit dem Abwurf von zwei Atombomben auf zwei große Städte. Danach kapitulierte auch Japan und der 2. Weltkrieg war beendet.</a:t>
            </a:r>
            <a:endParaRPr lang="de-DE" altLang="de-DE" dirty="0">
              <a:solidFill>
                <a:srgbClr val="FFC000"/>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1" y="233913"/>
            <a:ext cx="3558340" cy="2001566"/>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37" y="188640"/>
            <a:ext cx="2468638" cy="3702957"/>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37" y="4149080"/>
            <a:ext cx="5559152" cy="2526887"/>
          </a:xfrm>
          <a:prstGeom prst="rect">
            <a:avLst/>
          </a:prstGeom>
        </p:spPr>
      </p:pic>
    </p:spTree>
    <p:extLst>
      <p:ext uri="{BB962C8B-B14F-4D97-AF65-F5344CB8AC3E}">
        <p14:creationId xmlns:p14="http://schemas.microsoft.com/office/powerpoint/2010/main" val="13871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iroshima | Map, Pictures, &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b="7558"/>
          <a:stretch>
            <a:fillRect/>
          </a:stretch>
        </p:blipFill>
        <p:spPr bwMode="auto">
          <a:xfrm>
            <a:off x="179388" y="3421063"/>
            <a:ext cx="4392612"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Enola Gay | Facts, History, &amp; Hiroshima | Britan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333375"/>
            <a:ext cx="53641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feld 3"/>
          <p:cNvSpPr txBox="1">
            <a:spLocks noChangeArrowheads="1"/>
          </p:cNvSpPr>
          <p:nvPr/>
        </p:nvSpPr>
        <p:spPr bwMode="auto">
          <a:xfrm>
            <a:off x="323850" y="677863"/>
            <a:ext cx="31686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solidFill>
                  <a:srgbClr val="FFC000"/>
                </a:solidFill>
              </a:rPr>
              <a:t>Am Morgen des 6. August 1945 flog dieses Flugzeug der Amerikanischen Air Force in Richtung der japanischen Stadt Hiroshima. Niemand beachtete dieses einzelne Flugzeug als besondere Gefahr.</a:t>
            </a:r>
          </a:p>
        </p:txBody>
      </p:sp>
      <p:pic>
        <p:nvPicPr>
          <p:cNvPr id="3077" name="Picture 6" descr="Modell der Atombomb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141913"/>
            <a:ext cx="23526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feld 7"/>
          <p:cNvSpPr txBox="1">
            <a:spLocks noChangeArrowheads="1"/>
          </p:cNvSpPr>
          <p:nvPr/>
        </p:nvSpPr>
        <p:spPr bwMode="auto">
          <a:xfrm>
            <a:off x="4932363" y="3408363"/>
            <a:ext cx="3937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solidFill>
                  <a:srgbClr val="FFC000"/>
                </a:solidFill>
              </a:rPr>
              <a:t>Um 8.15 Uhr wurde in einer Höhe von etwa 10 000 m eine Bombe aus dem Flugzeug ausgeklinkt. Der Name der Bombe war „Little Boy“. </a:t>
            </a:r>
            <a:br>
              <a:rPr lang="de-DE" altLang="de-DE">
                <a:solidFill>
                  <a:srgbClr val="FFC000"/>
                </a:solidFill>
              </a:rPr>
            </a:br>
            <a:r>
              <a:rPr lang="de-DE" altLang="de-DE">
                <a:solidFill>
                  <a:srgbClr val="FFC000"/>
                </a:solidFill>
              </a:rPr>
              <a:t>Die Besatzung des Flugzeuges flog ein Wendemanöver, um nicht von der Druckwelle der </a:t>
            </a:r>
            <a:br>
              <a:rPr lang="de-DE" altLang="de-DE">
                <a:solidFill>
                  <a:srgbClr val="FFC000"/>
                </a:solidFill>
              </a:rPr>
            </a:br>
            <a:r>
              <a:rPr lang="de-DE" altLang="de-DE">
                <a:solidFill>
                  <a:srgbClr val="FFC000"/>
                </a:solidFill>
              </a:rPr>
              <a:t>Bombe erfasst </a:t>
            </a:r>
            <a:br>
              <a:rPr lang="de-DE" altLang="de-DE">
                <a:solidFill>
                  <a:srgbClr val="FFC000"/>
                </a:solidFill>
              </a:rPr>
            </a:br>
            <a:r>
              <a:rPr lang="de-DE" altLang="de-DE">
                <a:solidFill>
                  <a:srgbClr val="FFC000"/>
                </a:solidFill>
              </a:rPr>
              <a:t>zu werden.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extfeld 3"/>
          <p:cNvSpPr txBox="1">
            <a:spLocks noChangeArrowheads="1"/>
          </p:cNvSpPr>
          <p:nvPr/>
        </p:nvSpPr>
        <p:spPr bwMode="auto">
          <a:xfrm>
            <a:off x="323850" y="1136650"/>
            <a:ext cx="31686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solidFill>
                  <a:srgbClr val="FFC000"/>
                </a:solidFill>
              </a:rPr>
              <a:t>In der vorausberechneten Höhe von 580 Metern explodierte die Bombe.</a:t>
            </a:r>
          </a:p>
          <a:p>
            <a:endParaRPr lang="de-DE" altLang="de-DE">
              <a:solidFill>
                <a:srgbClr val="FFC000"/>
              </a:solidFill>
            </a:endParaRPr>
          </a:p>
          <a:p>
            <a:r>
              <a:rPr lang="de-DE" altLang="de-DE">
                <a:solidFill>
                  <a:srgbClr val="FFC000"/>
                </a:solidFill>
              </a:rPr>
              <a:t>Little Boy war die erste von zwei Atomwaffen, die bis zum heutigen Tage in einem militärischen Konflikt zur Explosion gebracht wurden. </a:t>
            </a:r>
          </a:p>
          <a:p>
            <a:endParaRPr lang="de-DE" altLang="de-DE">
              <a:solidFill>
                <a:srgbClr val="FFC000"/>
              </a:solidFill>
            </a:endParaRPr>
          </a:p>
          <a:p>
            <a:r>
              <a:rPr lang="de-DE" altLang="de-DE">
                <a:solidFill>
                  <a:srgbClr val="FFC000"/>
                </a:solidFill>
              </a:rPr>
              <a:t>Wenige Tage später explodierte die zweite Atombombe über Nagasaki. </a:t>
            </a:r>
          </a:p>
          <a:p>
            <a:endParaRPr lang="de-DE" altLang="de-DE">
              <a:solidFill>
                <a:srgbClr val="FFC000"/>
              </a:solidFill>
            </a:endParaRPr>
          </a:p>
          <a:p>
            <a:r>
              <a:rPr lang="de-DE" altLang="de-DE">
                <a:solidFill>
                  <a:srgbClr val="FFC000"/>
                </a:solidFill>
              </a:rPr>
              <a:t>Etwa drei Wochen später kapitulierte Japan. </a:t>
            </a:r>
          </a:p>
        </p:txBody>
      </p:sp>
      <p:pic>
        <p:nvPicPr>
          <p:cNvPr id="4099" name="Picture 2" descr="Mushroom Cloud Over Nagasaki | 100 Photographs | The Mo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604838"/>
            <a:ext cx="410527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8" descr="Gedenken an Atombombenabwürfe: Bundestagsfraktion Bündnis 90/Di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276475"/>
            <a:ext cx="727551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feld 8"/>
          <p:cNvSpPr txBox="1">
            <a:spLocks noChangeArrowheads="1"/>
          </p:cNvSpPr>
          <p:nvPr/>
        </p:nvSpPr>
        <p:spPr bwMode="auto">
          <a:xfrm>
            <a:off x="900113" y="677863"/>
            <a:ext cx="73437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solidFill>
                  <a:srgbClr val="FFC000"/>
                </a:solidFill>
              </a:rPr>
              <a:t>Die Atombombe über Hiroshima tötete etwa 90.000 Menschen sofort und zerstörte bis zu 90 Prozent der Stadt. Viele Personen wurden schwer verstrahlt und starben kurz darauf. Insgesamt starben bis Ende 1945 schätzungsweise 140.000 Menschen. Bis heute leiden die in Japan als „Hibakusha“ bezeichneten Opfer an den Folgen der Strahlenbelastung.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nhaltsplatzhalter 2"/>
          <p:cNvSpPr>
            <a:spLocks noGrp="1"/>
          </p:cNvSpPr>
          <p:nvPr>
            <p:ph idx="1"/>
          </p:nvPr>
        </p:nvSpPr>
        <p:spPr>
          <a:xfrm>
            <a:off x="468313" y="1639888"/>
            <a:ext cx="8229600" cy="4525962"/>
          </a:xfrm>
        </p:spPr>
        <p:txBody>
          <a:bodyPr rtlCol="0">
            <a:normAutofit lnSpcReduction="10000"/>
          </a:bodyPr>
          <a:lstStyle/>
          <a:p>
            <a:pPr marL="0" indent="0" fontAlgn="auto">
              <a:spcAft>
                <a:spcPts val="0"/>
              </a:spcAft>
              <a:buFont typeface="Arial" panose="020B0604020202020204" pitchFamily="34" charset="0"/>
              <a:buNone/>
              <a:defRPr/>
            </a:pPr>
            <a:r>
              <a:rPr lang="de-DE" sz="1800" dirty="0" smtClean="0"/>
              <a:t>Die große Zerstörungskraft einer Atombombe beruht auf dem Prinzip der Kernspaltung von Uran und der Kettenreaktion. Es gibt verschieden Arten des Aufbaus. Hier soll das „</a:t>
            </a:r>
            <a:r>
              <a:rPr lang="de-DE" sz="1800" dirty="0" err="1" smtClean="0"/>
              <a:t>Gun</a:t>
            </a:r>
            <a:r>
              <a:rPr lang="de-DE" sz="1800" dirty="0" smtClean="0"/>
              <a:t>-Design“ erklärt werden. Ein weiterer Aufbau ist z.B. das „Implosions-Prinzip“, welches hier aber nicht erklärt wird.</a:t>
            </a:r>
          </a:p>
          <a:p>
            <a:pPr marL="0" indent="0" fontAlgn="auto">
              <a:spcAft>
                <a:spcPts val="0"/>
              </a:spcAft>
              <a:buFont typeface="Arial" panose="020B0604020202020204" pitchFamily="34" charset="0"/>
              <a:buNone/>
              <a:defRPr/>
            </a:pPr>
            <a:endParaRPr lang="de-DE" sz="1800" dirty="0"/>
          </a:p>
          <a:p>
            <a:pPr marL="0" indent="0" fontAlgn="auto">
              <a:spcAft>
                <a:spcPts val="0"/>
              </a:spcAft>
              <a:buFont typeface="Arial" panose="020B0604020202020204" pitchFamily="34" charset="0"/>
              <a:buNone/>
              <a:defRPr/>
            </a:pPr>
            <a:endParaRPr lang="de-DE" sz="1800" dirty="0" smtClean="0"/>
          </a:p>
          <a:p>
            <a:pPr marL="0" indent="0" fontAlgn="auto">
              <a:spcAft>
                <a:spcPts val="0"/>
              </a:spcAft>
              <a:buFont typeface="Arial" panose="020B0604020202020204" pitchFamily="34" charset="0"/>
              <a:buNone/>
              <a:defRPr/>
            </a:pPr>
            <a:endParaRPr lang="de-DE" sz="1800" dirty="0"/>
          </a:p>
          <a:p>
            <a:pPr marL="0" indent="0" fontAlgn="auto">
              <a:spcAft>
                <a:spcPts val="0"/>
              </a:spcAft>
              <a:buFont typeface="Arial" panose="020B0604020202020204" pitchFamily="34" charset="0"/>
              <a:buNone/>
              <a:defRPr/>
            </a:pPr>
            <a:endParaRPr lang="de-DE" sz="1800" dirty="0" smtClean="0"/>
          </a:p>
          <a:p>
            <a:pPr marL="0" indent="0" fontAlgn="auto">
              <a:spcAft>
                <a:spcPts val="0"/>
              </a:spcAft>
              <a:buFont typeface="Arial" panose="020B0604020202020204" pitchFamily="34" charset="0"/>
              <a:buNone/>
              <a:defRPr/>
            </a:pPr>
            <a:endParaRPr lang="de-DE" sz="1800" dirty="0"/>
          </a:p>
          <a:p>
            <a:pPr marL="0" indent="0" fontAlgn="auto">
              <a:spcAft>
                <a:spcPts val="0"/>
              </a:spcAft>
              <a:buFont typeface="Arial" panose="020B0604020202020204" pitchFamily="34" charset="0"/>
              <a:buNone/>
              <a:defRPr/>
            </a:pPr>
            <a:endParaRPr lang="de-DE" sz="1800" dirty="0" smtClean="0"/>
          </a:p>
          <a:p>
            <a:pPr marL="0" indent="0" fontAlgn="auto">
              <a:spcAft>
                <a:spcPts val="0"/>
              </a:spcAft>
              <a:buFont typeface="Arial" panose="020B0604020202020204" pitchFamily="34" charset="0"/>
              <a:buNone/>
              <a:defRPr/>
            </a:pPr>
            <a:endParaRPr lang="de-DE" sz="1800" dirty="0"/>
          </a:p>
          <a:p>
            <a:pPr marL="0" indent="0" fontAlgn="auto">
              <a:spcAft>
                <a:spcPts val="0"/>
              </a:spcAft>
              <a:buFont typeface="Arial" panose="020B0604020202020204" pitchFamily="34" charset="0"/>
              <a:buNone/>
              <a:defRPr/>
            </a:pPr>
            <a:endParaRPr lang="de-DE" sz="1800" dirty="0" smtClean="0"/>
          </a:p>
          <a:p>
            <a:pPr marL="0" indent="0" fontAlgn="auto">
              <a:spcAft>
                <a:spcPts val="0"/>
              </a:spcAft>
              <a:buFont typeface="Arial" panose="020B0604020202020204" pitchFamily="34" charset="0"/>
              <a:buNone/>
              <a:defRPr/>
            </a:pPr>
            <a:r>
              <a:rPr lang="de-DE" sz="1800" dirty="0" smtClean="0"/>
              <a:t/>
            </a:r>
            <a:br>
              <a:rPr lang="de-DE" sz="1800" dirty="0" smtClean="0"/>
            </a:br>
            <a:r>
              <a:rPr lang="de-DE" sz="1800" dirty="0" smtClean="0"/>
              <a:t>Um die Funktion einer Atombombe zu verstehen, musst du folgende Begriffe kennen: Kernspaltung, unkontrollierte Kettenreaktion und „kritische Masse“.</a:t>
            </a:r>
          </a:p>
        </p:txBody>
      </p:sp>
      <p:pic>
        <p:nvPicPr>
          <p:cNvPr id="6146" name="Picture 6" descr="Modell der Atombomb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793404"/>
            <a:ext cx="40322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rtlCol="0">
            <a:normAutofit fontScale="90000"/>
          </a:bodyPr>
          <a:lstStyle/>
          <a:p>
            <a:pPr fontAlgn="auto">
              <a:spcAft>
                <a:spcPts val="0"/>
              </a:spcAft>
              <a:defRPr/>
            </a:pPr>
            <a:r>
              <a:rPr lang="de-DE" dirty="0" smtClean="0"/>
              <a:t>Aufbau und Funktion einer Atombombe</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Modell der Atombomb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38" y="1484313"/>
            <a:ext cx="42021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el 1"/>
          <p:cNvSpPr>
            <a:spLocks noGrp="1"/>
          </p:cNvSpPr>
          <p:nvPr>
            <p:ph type="title"/>
          </p:nvPr>
        </p:nvSpPr>
        <p:spPr/>
        <p:txBody>
          <a:bodyPr/>
          <a:lstStyle/>
          <a:p>
            <a:r>
              <a:rPr lang="de-DE" altLang="de-DE" smtClean="0"/>
              <a:t>Aufbau einer Atombombe</a:t>
            </a:r>
          </a:p>
        </p:txBody>
      </p:sp>
      <p:pic>
        <p:nvPicPr>
          <p:cNvPr id="7172"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rot="13509739">
            <a:off x="3730625" y="3019425"/>
            <a:ext cx="4395788" cy="4395788"/>
          </a:xfrm>
        </p:spPr>
      </p:pic>
      <p:grpSp>
        <p:nvGrpSpPr>
          <p:cNvPr id="5" name="Gruppieren 4"/>
          <p:cNvGrpSpPr>
            <a:grpSpLocks/>
          </p:cNvGrpSpPr>
          <p:nvPr/>
        </p:nvGrpSpPr>
        <p:grpSpPr bwMode="auto">
          <a:xfrm>
            <a:off x="6383338" y="2606675"/>
            <a:ext cx="976312" cy="361950"/>
            <a:chOff x="6383012" y="2606173"/>
            <a:chExt cx="976948" cy="362717"/>
          </a:xfrm>
        </p:grpSpPr>
        <p:sp>
          <p:nvSpPr>
            <p:cNvPr id="6" name="Rechteck 5"/>
            <p:cNvSpPr/>
            <p:nvPr/>
          </p:nvSpPr>
          <p:spPr>
            <a:xfrm rot="11055989">
              <a:off x="6383012" y="2606173"/>
              <a:ext cx="976948" cy="36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lussdiagramm: Verzögerung 6"/>
            <p:cNvSpPr/>
            <p:nvPr/>
          </p:nvSpPr>
          <p:spPr>
            <a:xfrm rot="11055989">
              <a:off x="6500564" y="2618900"/>
              <a:ext cx="108020" cy="302264"/>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8" name="Abgerundetes Rechteck 7"/>
            <p:cNvSpPr/>
            <p:nvPr/>
          </p:nvSpPr>
          <p:spPr>
            <a:xfrm rot="11055989">
              <a:off x="7216992" y="2668217"/>
              <a:ext cx="63541" cy="3006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chemeClr val="tx1">
                    <a:lumMod val="95000"/>
                    <a:lumOff val="5000"/>
                  </a:schemeClr>
                </a:solidFill>
              </a:endParaRPr>
            </a:p>
          </p:txBody>
        </p:sp>
        <p:sp>
          <p:nvSpPr>
            <p:cNvPr id="10" name="Flussdiagramm: Verzögerung 9"/>
            <p:cNvSpPr/>
            <p:nvPr/>
          </p:nvSpPr>
          <p:spPr>
            <a:xfrm rot="255989">
              <a:off x="7004128" y="2655490"/>
              <a:ext cx="108020" cy="300673"/>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grpSp>
        <p:nvGrpSpPr>
          <p:cNvPr id="3" name="Gruppieren 2"/>
          <p:cNvGrpSpPr>
            <a:grpSpLocks/>
          </p:cNvGrpSpPr>
          <p:nvPr/>
        </p:nvGrpSpPr>
        <p:grpSpPr bwMode="auto">
          <a:xfrm>
            <a:off x="6762750" y="5014913"/>
            <a:ext cx="977900" cy="360362"/>
            <a:chOff x="6888862" y="5014632"/>
            <a:chExt cx="976948" cy="361187"/>
          </a:xfrm>
        </p:grpSpPr>
        <p:sp>
          <p:nvSpPr>
            <p:cNvPr id="13" name="Rechteck 12"/>
            <p:cNvSpPr/>
            <p:nvPr/>
          </p:nvSpPr>
          <p:spPr>
            <a:xfrm rot="10810249">
              <a:off x="6888862" y="5014632"/>
              <a:ext cx="976948" cy="361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lussdiagramm: Verzögerung 13"/>
            <p:cNvSpPr/>
            <p:nvPr/>
          </p:nvSpPr>
          <p:spPr>
            <a:xfrm rot="10810249">
              <a:off x="6993535" y="5043272"/>
              <a:ext cx="107845" cy="30231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5" name="Abgerundetes Rechteck 14"/>
            <p:cNvSpPr/>
            <p:nvPr/>
          </p:nvSpPr>
          <p:spPr>
            <a:xfrm rot="10810249">
              <a:off x="7724661" y="5049637"/>
              <a:ext cx="63438" cy="3007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chemeClr val="tx1">
                    <a:lumMod val="95000"/>
                    <a:lumOff val="5000"/>
                  </a:schemeClr>
                </a:solidFill>
              </a:endParaRPr>
            </a:p>
          </p:txBody>
        </p:sp>
        <p:sp>
          <p:nvSpPr>
            <p:cNvPr id="17" name="Flussdiagramm: Verzögerung 16"/>
            <p:cNvSpPr/>
            <p:nvPr/>
          </p:nvSpPr>
          <p:spPr>
            <a:xfrm rot="10249">
              <a:off x="7497869" y="5044863"/>
              <a:ext cx="107845" cy="30231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sp>
        <p:nvSpPr>
          <p:cNvPr id="7175" name="Textfeld 11"/>
          <p:cNvSpPr txBox="1">
            <a:spLocks noChangeArrowheads="1"/>
          </p:cNvSpPr>
          <p:nvPr/>
        </p:nvSpPr>
        <p:spPr bwMode="auto">
          <a:xfrm flipH="1">
            <a:off x="728663" y="1989138"/>
            <a:ext cx="2763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Die Atombombe „Little Boy“ war nach dem sogenannten „Gun-Prinzip“ aufgebaut. </a:t>
            </a:r>
          </a:p>
        </p:txBody>
      </p:sp>
      <p:sp>
        <p:nvSpPr>
          <p:cNvPr id="18" name="Textfeld 17"/>
          <p:cNvSpPr txBox="1">
            <a:spLocks noChangeArrowheads="1"/>
          </p:cNvSpPr>
          <p:nvPr/>
        </p:nvSpPr>
        <p:spPr bwMode="auto">
          <a:xfrm flipH="1">
            <a:off x="704850" y="4605338"/>
            <a:ext cx="2473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t>Im inneren der Bombe befand sich das Uran, welches in zwei </a:t>
            </a:r>
            <a:r>
              <a:rPr lang="de-DE" altLang="de-DE" dirty="0" smtClean="0"/>
              <a:t> Hälften aufgeteilt </a:t>
            </a:r>
            <a:r>
              <a:rPr lang="de-DE" altLang="de-DE" dirty="0"/>
              <a:t>war.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smtClean="0"/>
              <a:t>Aufbau einer Atombombe</a:t>
            </a:r>
          </a:p>
        </p:txBody>
      </p:sp>
      <p:pic>
        <p:nvPicPr>
          <p:cNvPr id="8195"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13509739">
            <a:off x="2289969" y="18256"/>
            <a:ext cx="4395788" cy="4397375"/>
          </a:xfrm>
        </p:spPr>
      </p:pic>
      <p:grpSp>
        <p:nvGrpSpPr>
          <p:cNvPr id="8196" name="Gruppieren 2"/>
          <p:cNvGrpSpPr>
            <a:grpSpLocks/>
          </p:cNvGrpSpPr>
          <p:nvPr/>
        </p:nvGrpSpPr>
        <p:grpSpPr bwMode="auto">
          <a:xfrm>
            <a:off x="5259388" y="2011363"/>
            <a:ext cx="976312" cy="360362"/>
            <a:chOff x="5259108" y="5010573"/>
            <a:chExt cx="976948" cy="361187"/>
          </a:xfrm>
        </p:grpSpPr>
        <p:sp>
          <p:nvSpPr>
            <p:cNvPr id="13" name="Rechteck 12"/>
            <p:cNvSpPr/>
            <p:nvPr/>
          </p:nvSpPr>
          <p:spPr>
            <a:xfrm rot="10810249">
              <a:off x="5259108" y="5010573"/>
              <a:ext cx="976948" cy="361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4" name="Flussdiagramm: Verzögerung 13"/>
            <p:cNvSpPr/>
            <p:nvPr/>
          </p:nvSpPr>
          <p:spPr>
            <a:xfrm rot="10810249">
              <a:off x="5363951" y="5039213"/>
              <a:ext cx="108020" cy="30231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15" name="Abgerundetes Rechteck 14"/>
            <p:cNvSpPr/>
            <p:nvPr/>
          </p:nvSpPr>
          <p:spPr>
            <a:xfrm rot="10810249">
              <a:off x="6094677" y="5045578"/>
              <a:ext cx="63541" cy="3007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chemeClr val="tx1">
                    <a:lumMod val="95000"/>
                    <a:lumOff val="5000"/>
                  </a:schemeClr>
                </a:solidFill>
              </a:endParaRPr>
            </a:p>
          </p:txBody>
        </p:sp>
        <p:sp>
          <p:nvSpPr>
            <p:cNvPr id="17" name="Flussdiagramm: Verzögerung 16"/>
            <p:cNvSpPr/>
            <p:nvPr/>
          </p:nvSpPr>
          <p:spPr>
            <a:xfrm rot="10249">
              <a:off x="5869105" y="5040804"/>
              <a:ext cx="106431" cy="302316"/>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grpSp>
        <p:nvGrpSpPr>
          <p:cNvPr id="27" name="Gruppieren 26"/>
          <p:cNvGrpSpPr>
            <a:grpSpLocks/>
          </p:cNvGrpSpPr>
          <p:nvPr/>
        </p:nvGrpSpPr>
        <p:grpSpPr bwMode="auto">
          <a:xfrm>
            <a:off x="1042988" y="3500438"/>
            <a:ext cx="7200900" cy="3024187"/>
            <a:chOff x="1043608" y="3501008"/>
            <a:chExt cx="7200800" cy="3024336"/>
          </a:xfrm>
        </p:grpSpPr>
        <p:sp>
          <p:nvSpPr>
            <p:cNvPr id="16" name="Rechteck 15"/>
            <p:cNvSpPr/>
            <p:nvPr/>
          </p:nvSpPr>
          <p:spPr>
            <a:xfrm>
              <a:off x="1043608" y="3501008"/>
              <a:ext cx="7200800"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Flussdiagramm: Verzögerung 17"/>
            <p:cNvSpPr/>
            <p:nvPr/>
          </p:nvSpPr>
          <p:spPr>
            <a:xfrm>
              <a:off x="5723493" y="3753432"/>
              <a:ext cx="792151" cy="2519487"/>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Uran 235</a:t>
              </a:r>
            </a:p>
          </p:txBody>
        </p:sp>
        <p:sp>
          <p:nvSpPr>
            <p:cNvPr id="19" name="Abgerundetes Rechteck 18"/>
            <p:cNvSpPr/>
            <p:nvPr/>
          </p:nvSpPr>
          <p:spPr>
            <a:xfrm>
              <a:off x="7056974" y="3723269"/>
              <a:ext cx="466719" cy="25496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lumMod val="95000"/>
                      <a:lumOff val="5000"/>
                    </a:schemeClr>
                  </a:solidFill>
                </a:rPr>
                <a:t>TNT</a:t>
              </a:r>
            </a:p>
          </p:txBody>
        </p:sp>
        <p:grpSp>
          <p:nvGrpSpPr>
            <p:cNvPr id="8203" name="Gruppieren 20"/>
            <p:cNvGrpSpPr>
              <a:grpSpLocks/>
            </p:cNvGrpSpPr>
            <p:nvPr/>
          </p:nvGrpSpPr>
          <p:grpSpPr bwMode="auto">
            <a:xfrm>
              <a:off x="1691681" y="3753036"/>
              <a:ext cx="792088" cy="2520280"/>
              <a:chOff x="1691681" y="2600908"/>
              <a:chExt cx="792088" cy="2520280"/>
            </a:xfrm>
          </p:grpSpPr>
          <p:sp>
            <p:nvSpPr>
              <p:cNvPr id="22" name="Flussdiagramm: Verzögerung 21"/>
              <p:cNvSpPr/>
              <p:nvPr/>
            </p:nvSpPr>
            <p:spPr>
              <a:xfrm rot="10800000">
                <a:off x="1691299" y="2601304"/>
                <a:ext cx="792151" cy="2519487"/>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8205" name="Textfeld 22"/>
              <p:cNvSpPr txBox="1">
                <a:spLocks noChangeArrowheads="1"/>
              </p:cNvSpPr>
              <p:nvPr/>
            </p:nvSpPr>
            <p:spPr bwMode="auto">
              <a:xfrm>
                <a:off x="1767732" y="3538298"/>
                <a:ext cx="639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Uran</a:t>
                </a:r>
              </a:p>
              <a:p>
                <a:r>
                  <a:rPr lang="de-DE" altLang="de-DE"/>
                  <a:t>235</a:t>
                </a:r>
              </a:p>
            </p:txBody>
          </p:sp>
        </p:grpSp>
      </p:grpSp>
      <p:sp>
        <p:nvSpPr>
          <p:cNvPr id="5" name="Ellipse 4"/>
          <p:cNvSpPr/>
          <p:nvPr/>
        </p:nvSpPr>
        <p:spPr>
          <a:xfrm>
            <a:off x="4932363" y="1412875"/>
            <a:ext cx="1584325" cy="158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4" name="Textfeld 23"/>
          <p:cNvSpPr txBox="1">
            <a:spLocks noChangeArrowheads="1"/>
          </p:cNvSpPr>
          <p:nvPr/>
        </p:nvSpPr>
        <p:spPr bwMode="auto">
          <a:xfrm flipH="1">
            <a:off x="7380288" y="1592263"/>
            <a:ext cx="1584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Dieser Teil soll nun näher betrachtet werden:</a:t>
            </a:r>
          </a:p>
        </p:txBody>
      </p:sp>
      <p:cxnSp>
        <p:nvCxnSpPr>
          <p:cNvPr id="3" name="Gerade Verbindung mit Pfeil 2"/>
          <p:cNvCxnSpPr/>
          <p:nvPr/>
        </p:nvCxnSpPr>
        <p:spPr>
          <a:xfrm flipH="1">
            <a:off x="5258852" y="2792413"/>
            <a:ext cx="321260" cy="56457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dirty="0" smtClean="0"/>
              <a:t>Funktionsweise</a:t>
            </a:r>
          </a:p>
        </p:txBody>
      </p:sp>
      <p:sp>
        <p:nvSpPr>
          <p:cNvPr id="4" name="Rechteck 3"/>
          <p:cNvSpPr/>
          <p:nvPr/>
        </p:nvSpPr>
        <p:spPr>
          <a:xfrm>
            <a:off x="1042988" y="2349500"/>
            <a:ext cx="7200900" cy="302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Flussdiagramm: Verzögerung 4"/>
          <p:cNvSpPr/>
          <p:nvPr/>
        </p:nvSpPr>
        <p:spPr>
          <a:xfrm>
            <a:off x="5651500" y="2600325"/>
            <a:ext cx="792163" cy="252095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solidFill>
              </a:rPr>
              <a:t>Uran 235</a:t>
            </a:r>
          </a:p>
        </p:txBody>
      </p:sp>
      <p:sp>
        <p:nvSpPr>
          <p:cNvPr id="8" name="Abgerundetes Rechteck 7"/>
          <p:cNvSpPr/>
          <p:nvPr/>
        </p:nvSpPr>
        <p:spPr>
          <a:xfrm>
            <a:off x="7056438" y="2571750"/>
            <a:ext cx="468312" cy="25495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a:solidFill>
                  <a:schemeClr val="tx1">
                    <a:lumMod val="95000"/>
                    <a:lumOff val="5000"/>
                  </a:schemeClr>
                </a:solidFill>
              </a:rPr>
              <a:t>TNT</a:t>
            </a:r>
          </a:p>
        </p:txBody>
      </p:sp>
      <p:sp>
        <p:nvSpPr>
          <p:cNvPr id="11" name="Ellipse 10"/>
          <p:cNvSpPr/>
          <p:nvPr/>
        </p:nvSpPr>
        <p:spPr>
          <a:xfrm>
            <a:off x="2987675" y="3789363"/>
            <a:ext cx="215900" cy="215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nvGrpSpPr>
          <p:cNvPr id="9223" name="Gruppieren 11"/>
          <p:cNvGrpSpPr>
            <a:grpSpLocks/>
          </p:cNvGrpSpPr>
          <p:nvPr/>
        </p:nvGrpSpPr>
        <p:grpSpPr bwMode="auto">
          <a:xfrm>
            <a:off x="1692275" y="2600325"/>
            <a:ext cx="792163" cy="2520950"/>
            <a:chOff x="1691681" y="2600908"/>
            <a:chExt cx="792088" cy="2520280"/>
          </a:xfrm>
        </p:grpSpPr>
        <p:sp>
          <p:nvSpPr>
            <p:cNvPr id="13" name="Flussdiagramm: Verzögerung 12"/>
            <p:cNvSpPr/>
            <p:nvPr/>
          </p:nvSpPr>
          <p:spPr>
            <a:xfrm rot="10800000">
              <a:off x="1691681" y="2600908"/>
              <a:ext cx="792088" cy="252028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232" name="Textfeld 13"/>
            <p:cNvSpPr txBox="1">
              <a:spLocks noChangeArrowheads="1"/>
            </p:cNvSpPr>
            <p:nvPr/>
          </p:nvSpPr>
          <p:spPr bwMode="auto">
            <a:xfrm>
              <a:off x="1767732" y="3538298"/>
              <a:ext cx="639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Uran</a:t>
              </a:r>
            </a:p>
            <a:p>
              <a:r>
                <a:rPr lang="de-DE" altLang="de-DE"/>
                <a:t>235</a:t>
              </a:r>
            </a:p>
          </p:txBody>
        </p:sp>
      </p:grpSp>
      <p:sp>
        <p:nvSpPr>
          <p:cNvPr id="15" name="Textfeld 14"/>
          <p:cNvSpPr txBox="1">
            <a:spLocks noChangeArrowheads="1"/>
          </p:cNvSpPr>
          <p:nvPr/>
        </p:nvSpPr>
        <p:spPr bwMode="auto">
          <a:xfrm flipH="1">
            <a:off x="1042988" y="1484313"/>
            <a:ext cx="720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dirty="0"/>
              <a:t>Für die Atombombe benötigt man etwa 50 kg Uran 235, dass in </a:t>
            </a:r>
            <a:r>
              <a:rPr lang="de-DE" altLang="de-DE" b="1" dirty="0"/>
              <a:t>zwei Teile aufgeteilt wird, zu je ca. 25 kg Uran.</a:t>
            </a:r>
            <a:r>
              <a:rPr lang="de-DE" altLang="de-DE" dirty="0"/>
              <a:t> Die Teile sind „unterkritisch“.</a:t>
            </a:r>
          </a:p>
        </p:txBody>
      </p:sp>
      <p:cxnSp>
        <p:nvCxnSpPr>
          <p:cNvPr id="17" name="Gerade Verbindung mit Pfeil 16"/>
          <p:cNvCxnSpPr/>
          <p:nvPr/>
        </p:nvCxnSpPr>
        <p:spPr>
          <a:xfrm flipH="1">
            <a:off x="2268538" y="2130425"/>
            <a:ext cx="215900" cy="6508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4859338" y="2130425"/>
            <a:ext cx="1081087" cy="65087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a:spLocks noChangeArrowheads="1"/>
          </p:cNvSpPr>
          <p:nvPr/>
        </p:nvSpPr>
        <p:spPr bwMode="auto">
          <a:xfrm flipH="1">
            <a:off x="4932363" y="5661025"/>
            <a:ext cx="3316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Auf einer Seite befindet sich TNT, ein herkömmlicher Sprengstoff.</a:t>
            </a:r>
          </a:p>
        </p:txBody>
      </p:sp>
      <p:cxnSp>
        <p:nvCxnSpPr>
          <p:cNvPr id="23" name="Gerade Verbindung mit Pfeil 22"/>
          <p:cNvCxnSpPr/>
          <p:nvPr/>
        </p:nvCxnSpPr>
        <p:spPr>
          <a:xfrm flipH="1" flipV="1">
            <a:off x="7380288" y="4797425"/>
            <a:ext cx="431800" cy="8636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a:spLocks noChangeArrowheads="1"/>
          </p:cNvSpPr>
          <p:nvPr/>
        </p:nvSpPr>
        <p:spPr bwMode="auto">
          <a:xfrm flipH="1">
            <a:off x="3273425" y="2892425"/>
            <a:ext cx="18034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de-DE"/>
              <a:t>Außerdem wird noch eine Neutronenquelle benötigt, um später die Kernspaltung zu starten.</a:t>
            </a:r>
          </a:p>
        </p:txBody>
      </p:sp>
      <p:cxnSp>
        <p:nvCxnSpPr>
          <p:cNvPr id="27" name="Gerade Verbindung mit Pfeil 26"/>
          <p:cNvCxnSpPr/>
          <p:nvPr/>
        </p:nvCxnSpPr>
        <p:spPr>
          <a:xfrm flipH="1">
            <a:off x="3132138" y="3240088"/>
            <a:ext cx="107950" cy="4762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2" grpId="0"/>
      <p:bldP spid="26"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802</Words>
  <Application>Microsoft Office PowerPoint</Application>
  <PresentationFormat>Bildschirmpräsentation (4:3)</PresentationFormat>
  <Paragraphs>68</Paragraphs>
  <Slides>15</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Larissa</vt:lpstr>
      <vt:lpstr>Geschichte und Funktion der Atombombe</vt:lpstr>
      <vt:lpstr>PowerPoint-Präsentation</vt:lpstr>
      <vt:lpstr>PowerPoint-Präsentation</vt:lpstr>
      <vt:lpstr>PowerPoint-Präsentation</vt:lpstr>
      <vt:lpstr>PowerPoint-Präsentation</vt:lpstr>
      <vt:lpstr>Aufbau und Funktion einer Atombombe</vt:lpstr>
      <vt:lpstr>Aufbau einer Atombombe</vt:lpstr>
      <vt:lpstr>Aufbau einer Atombombe</vt:lpstr>
      <vt:lpstr>Funktionsweise</vt:lpstr>
      <vt:lpstr>PowerPoint-Präsentation</vt:lpstr>
      <vt:lpstr>PowerPoint-Präsentation</vt:lpstr>
      <vt:lpstr>PowerPoint-Präsentation</vt:lpstr>
      <vt:lpstr>Vergleich der Hiroshima Bombe mit später entwickelten Atombomben:</vt:lpstr>
      <vt:lpstr>Kalter Krieg</vt:lpstr>
      <vt:lpstr>PowerPoint-Präsentation</vt:lpstr>
    </vt:vector>
  </TitlesOfParts>
  <Company>Stadtverwaltung Waiblingen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Atombombe</dc:title>
  <dc:creator>Salier Realschule, Stv.Schulleitung</dc:creator>
  <cp:lastModifiedBy>Salier Realschule, Stv.Schulleitung</cp:lastModifiedBy>
  <cp:revision>33</cp:revision>
  <dcterms:created xsi:type="dcterms:W3CDTF">2018-01-22T12:30:12Z</dcterms:created>
  <dcterms:modified xsi:type="dcterms:W3CDTF">2020-10-20T12:25:33Z</dcterms:modified>
</cp:coreProperties>
</file>